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handoutMasterIdLst>
    <p:handoutMasterId r:id="rId8"/>
  </p:handoutMasterIdLst>
  <p:sldIdLst>
    <p:sldId id="256" r:id="rId2"/>
    <p:sldId id="264" r:id="rId3"/>
    <p:sldId id="262" r:id="rId4"/>
    <p:sldId id="257" r:id="rId5"/>
    <p:sldId id="263" r:id="rId6"/>
  </p:sldIdLst>
  <p:sldSz cx="6858000" cy="9144000" type="screen4x3"/>
  <p:notesSz cx="6858000" cy="9199563"/>
  <p:defaultTextStyle>
    <a:defPPr>
      <a:defRPr lang="en-US"/>
    </a:defPPr>
    <a:lvl1pPr algn="l" rtl="0" fontAlgn="base">
      <a:spcBef>
        <a:spcPct val="0"/>
      </a:spcBef>
      <a:spcAft>
        <a:spcPct val="0"/>
      </a:spcAft>
      <a:defRPr sz="1000" kern="1200">
        <a:solidFill>
          <a:schemeClr val="tx1"/>
        </a:solidFill>
        <a:latin typeface="Calibri" pitchFamily="34" charset="0"/>
        <a:ea typeface="+mn-ea"/>
        <a:cs typeface="+mn-cs"/>
      </a:defRPr>
    </a:lvl1pPr>
    <a:lvl2pPr marL="457200" algn="l" rtl="0" fontAlgn="base">
      <a:spcBef>
        <a:spcPct val="0"/>
      </a:spcBef>
      <a:spcAft>
        <a:spcPct val="0"/>
      </a:spcAft>
      <a:defRPr sz="1000" kern="1200">
        <a:solidFill>
          <a:schemeClr val="tx1"/>
        </a:solidFill>
        <a:latin typeface="Calibri" pitchFamily="34" charset="0"/>
        <a:ea typeface="+mn-ea"/>
        <a:cs typeface="+mn-cs"/>
      </a:defRPr>
    </a:lvl2pPr>
    <a:lvl3pPr marL="914400" algn="l" rtl="0" fontAlgn="base">
      <a:spcBef>
        <a:spcPct val="0"/>
      </a:spcBef>
      <a:spcAft>
        <a:spcPct val="0"/>
      </a:spcAft>
      <a:defRPr sz="1000" kern="1200">
        <a:solidFill>
          <a:schemeClr val="tx1"/>
        </a:solidFill>
        <a:latin typeface="Calibri" pitchFamily="34" charset="0"/>
        <a:ea typeface="+mn-ea"/>
        <a:cs typeface="+mn-cs"/>
      </a:defRPr>
    </a:lvl3pPr>
    <a:lvl4pPr marL="1371600" algn="l" rtl="0" fontAlgn="base">
      <a:spcBef>
        <a:spcPct val="0"/>
      </a:spcBef>
      <a:spcAft>
        <a:spcPct val="0"/>
      </a:spcAft>
      <a:defRPr sz="1000" kern="1200">
        <a:solidFill>
          <a:schemeClr val="tx1"/>
        </a:solidFill>
        <a:latin typeface="Calibri" pitchFamily="34" charset="0"/>
        <a:ea typeface="+mn-ea"/>
        <a:cs typeface="+mn-cs"/>
      </a:defRPr>
    </a:lvl4pPr>
    <a:lvl5pPr marL="1828800" algn="l" rtl="0" fontAlgn="base">
      <a:spcBef>
        <a:spcPct val="0"/>
      </a:spcBef>
      <a:spcAft>
        <a:spcPct val="0"/>
      </a:spcAft>
      <a:defRPr sz="1000" kern="1200">
        <a:solidFill>
          <a:schemeClr val="tx1"/>
        </a:solidFill>
        <a:latin typeface="Calibri" pitchFamily="34" charset="0"/>
        <a:ea typeface="+mn-ea"/>
        <a:cs typeface="+mn-cs"/>
      </a:defRPr>
    </a:lvl5pPr>
    <a:lvl6pPr marL="2286000" algn="l" defTabSz="914400" rtl="0" eaLnBrk="1" latinLnBrk="0" hangingPunct="1">
      <a:defRPr sz="1000" kern="1200">
        <a:solidFill>
          <a:schemeClr val="tx1"/>
        </a:solidFill>
        <a:latin typeface="Calibri" pitchFamily="34" charset="0"/>
        <a:ea typeface="+mn-ea"/>
        <a:cs typeface="+mn-cs"/>
      </a:defRPr>
    </a:lvl6pPr>
    <a:lvl7pPr marL="2743200" algn="l" defTabSz="914400" rtl="0" eaLnBrk="1" latinLnBrk="0" hangingPunct="1">
      <a:defRPr sz="1000" kern="1200">
        <a:solidFill>
          <a:schemeClr val="tx1"/>
        </a:solidFill>
        <a:latin typeface="Calibri" pitchFamily="34" charset="0"/>
        <a:ea typeface="+mn-ea"/>
        <a:cs typeface="+mn-cs"/>
      </a:defRPr>
    </a:lvl7pPr>
    <a:lvl8pPr marL="3200400" algn="l" defTabSz="914400" rtl="0" eaLnBrk="1" latinLnBrk="0" hangingPunct="1">
      <a:defRPr sz="1000" kern="1200">
        <a:solidFill>
          <a:schemeClr val="tx1"/>
        </a:solidFill>
        <a:latin typeface="Calibri" pitchFamily="34" charset="0"/>
        <a:ea typeface="+mn-ea"/>
        <a:cs typeface="+mn-cs"/>
      </a:defRPr>
    </a:lvl8pPr>
    <a:lvl9pPr marL="3657600" algn="l" defTabSz="914400" rtl="0" eaLnBrk="1" latinLnBrk="0" hangingPunct="1">
      <a:defRPr sz="1000" kern="1200">
        <a:solidFill>
          <a:schemeClr val="tx1"/>
        </a:solidFill>
        <a:latin typeface="Calibri"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A01BF"/>
    <a:srgbClr val="FF0000"/>
    <a:srgbClr val="FFFFCC"/>
    <a:srgbClr val="FF9966"/>
    <a:srgbClr val="CC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8850" autoAdjust="0"/>
    <p:restoredTop sz="94660" autoAdjust="0"/>
  </p:normalViewPr>
  <p:slideViewPr>
    <p:cSldViewPr>
      <p:cViewPr>
        <p:scale>
          <a:sx n="100" d="100"/>
          <a:sy n="100" d="100"/>
        </p:scale>
        <p:origin x="-1740" y="-72"/>
      </p:cViewPr>
      <p:guideLst>
        <p:guide orient="horz" pos="2880"/>
        <p:guide pos="2160"/>
      </p:guideLst>
    </p:cSldViewPr>
  </p:slideViewPr>
  <p:outlineViewPr>
    <p:cViewPr>
      <p:scale>
        <a:sx n="33" d="100"/>
        <a:sy n="33" d="100"/>
      </p:scale>
      <p:origin x="0" y="7062"/>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2" name="Rectangle 2"/>
          <p:cNvSpPr>
            <a:spLocks noGrp="1" noChangeArrowheads="1"/>
          </p:cNvSpPr>
          <p:nvPr>
            <p:ph type="hdr" sz="quarter"/>
          </p:nvPr>
        </p:nvSpPr>
        <p:spPr bwMode="auto">
          <a:xfrm>
            <a:off x="0" y="1"/>
            <a:ext cx="2971800" cy="460375"/>
          </a:xfrm>
          <a:prstGeom prst="rect">
            <a:avLst/>
          </a:prstGeom>
          <a:noFill/>
          <a:ln w="9525">
            <a:noFill/>
            <a:miter lim="800000"/>
            <a:headEnd/>
            <a:tailEnd/>
          </a:ln>
        </p:spPr>
        <p:txBody>
          <a:bodyPr vert="horz" wrap="square" lIns="91416" tIns="45708" rIns="91416" bIns="45708" numCol="1" anchor="t" anchorCtr="0" compatLnSpc="1">
            <a:prstTxWarp prst="textNoShape">
              <a:avLst/>
            </a:prstTxWarp>
          </a:bodyPr>
          <a:lstStyle>
            <a:lvl1pPr>
              <a:defRPr sz="1200">
                <a:latin typeface="Arial" charset="0"/>
              </a:defRPr>
            </a:lvl1pPr>
          </a:lstStyle>
          <a:p>
            <a:pPr>
              <a:defRPr/>
            </a:pPr>
            <a:endParaRPr lang="en-US" dirty="0"/>
          </a:p>
        </p:txBody>
      </p:sp>
      <p:sp>
        <p:nvSpPr>
          <p:cNvPr id="20483" name="Rectangle 3"/>
          <p:cNvSpPr>
            <a:spLocks noGrp="1" noChangeArrowheads="1"/>
          </p:cNvSpPr>
          <p:nvPr>
            <p:ph type="dt" sz="quarter" idx="1"/>
          </p:nvPr>
        </p:nvSpPr>
        <p:spPr bwMode="auto">
          <a:xfrm>
            <a:off x="3884613" y="1"/>
            <a:ext cx="2971800" cy="460375"/>
          </a:xfrm>
          <a:prstGeom prst="rect">
            <a:avLst/>
          </a:prstGeom>
          <a:noFill/>
          <a:ln w="9525">
            <a:noFill/>
            <a:miter lim="800000"/>
            <a:headEnd/>
            <a:tailEnd/>
          </a:ln>
        </p:spPr>
        <p:txBody>
          <a:bodyPr vert="horz" wrap="square" lIns="91416" tIns="45708" rIns="91416" bIns="45708" numCol="1" anchor="t" anchorCtr="0" compatLnSpc="1">
            <a:prstTxWarp prst="textNoShape">
              <a:avLst/>
            </a:prstTxWarp>
          </a:bodyPr>
          <a:lstStyle>
            <a:lvl1pPr algn="r">
              <a:defRPr sz="1200">
                <a:latin typeface="Arial" charset="0"/>
              </a:defRPr>
            </a:lvl1pPr>
          </a:lstStyle>
          <a:p>
            <a:pPr>
              <a:defRPr/>
            </a:pPr>
            <a:fld id="{C3A39361-D573-45EA-9090-8C86F729884B}" type="datetimeFigureOut">
              <a:rPr lang="en-US"/>
              <a:pPr>
                <a:defRPr/>
              </a:pPr>
              <a:t>11/29/2011</a:t>
            </a:fld>
            <a:endParaRPr lang="en-US" dirty="0"/>
          </a:p>
        </p:txBody>
      </p:sp>
      <p:sp>
        <p:nvSpPr>
          <p:cNvPr id="20484" name="Rectangle 4"/>
          <p:cNvSpPr>
            <a:spLocks noGrp="1" noChangeArrowheads="1"/>
          </p:cNvSpPr>
          <p:nvPr>
            <p:ph type="ftr" sz="quarter" idx="2"/>
          </p:nvPr>
        </p:nvSpPr>
        <p:spPr bwMode="auto">
          <a:xfrm>
            <a:off x="0" y="8737601"/>
            <a:ext cx="2971800" cy="460375"/>
          </a:xfrm>
          <a:prstGeom prst="rect">
            <a:avLst/>
          </a:prstGeom>
          <a:noFill/>
          <a:ln w="9525">
            <a:noFill/>
            <a:miter lim="800000"/>
            <a:headEnd/>
            <a:tailEnd/>
          </a:ln>
        </p:spPr>
        <p:txBody>
          <a:bodyPr vert="horz" wrap="square" lIns="91416" tIns="45708" rIns="91416" bIns="45708" numCol="1" anchor="b" anchorCtr="0" compatLnSpc="1">
            <a:prstTxWarp prst="textNoShape">
              <a:avLst/>
            </a:prstTxWarp>
          </a:bodyPr>
          <a:lstStyle>
            <a:lvl1pPr>
              <a:defRPr sz="1200">
                <a:latin typeface="Arial" charset="0"/>
              </a:defRPr>
            </a:lvl1pPr>
          </a:lstStyle>
          <a:p>
            <a:pPr>
              <a:defRPr/>
            </a:pPr>
            <a:endParaRPr lang="en-US" dirty="0"/>
          </a:p>
        </p:txBody>
      </p:sp>
      <p:sp>
        <p:nvSpPr>
          <p:cNvPr id="20485" name="Rectangle 5"/>
          <p:cNvSpPr>
            <a:spLocks noGrp="1" noChangeArrowheads="1"/>
          </p:cNvSpPr>
          <p:nvPr>
            <p:ph type="sldNum" sz="quarter" idx="3"/>
          </p:nvPr>
        </p:nvSpPr>
        <p:spPr bwMode="auto">
          <a:xfrm>
            <a:off x="3884613" y="8737601"/>
            <a:ext cx="2971800" cy="460375"/>
          </a:xfrm>
          <a:prstGeom prst="rect">
            <a:avLst/>
          </a:prstGeom>
          <a:noFill/>
          <a:ln w="9525">
            <a:noFill/>
            <a:miter lim="800000"/>
            <a:headEnd/>
            <a:tailEnd/>
          </a:ln>
        </p:spPr>
        <p:txBody>
          <a:bodyPr vert="horz" wrap="square" lIns="91416" tIns="45708" rIns="91416" bIns="45708" numCol="1" anchor="b" anchorCtr="0" compatLnSpc="1">
            <a:prstTxWarp prst="textNoShape">
              <a:avLst/>
            </a:prstTxWarp>
          </a:bodyPr>
          <a:lstStyle>
            <a:lvl1pPr algn="r">
              <a:defRPr sz="1200">
                <a:latin typeface="Arial" charset="0"/>
              </a:defRPr>
            </a:lvl1pPr>
          </a:lstStyle>
          <a:p>
            <a:pPr>
              <a:defRPr/>
            </a:pPr>
            <a:fld id="{8AA83B7E-7C02-49DF-BA32-DD620BF29EFC}" type="slidenum">
              <a:rPr lang="en-US"/>
              <a:pPr>
                <a:defRPr/>
              </a:pPr>
              <a:t>‹#›</a:t>
            </a:fld>
            <a:endParaRPr lang="en-US" dirty="0"/>
          </a:p>
        </p:txBody>
      </p:sp>
    </p:spTree>
    <p:extLst>
      <p:ext uri="{BB962C8B-B14F-4D97-AF65-F5344CB8AC3E}">
        <p14:creationId xmlns:p14="http://schemas.microsoft.com/office/powerpoint/2010/main" val="18043571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386" name="Rectangle 2"/>
          <p:cNvSpPr>
            <a:spLocks noGrp="1" noChangeArrowheads="1"/>
          </p:cNvSpPr>
          <p:nvPr>
            <p:ph type="hdr" sz="quarter"/>
          </p:nvPr>
        </p:nvSpPr>
        <p:spPr bwMode="auto">
          <a:xfrm>
            <a:off x="0" y="1"/>
            <a:ext cx="2971800" cy="460375"/>
          </a:xfrm>
          <a:prstGeom prst="rect">
            <a:avLst/>
          </a:prstGeom>
          <a:noFill/>
          <a:ln w="9525">
            <a:noFill/>
            <a:miter lim="800000"/>
            <a:headEnd/>
            <a:tailEnd/>
          </a:ln>
        </p:spPr>
        <p:txBody>
          <a:bodyPr vert="horz" wrap="square" lIns="91416" tIns="45708" rIns="91416" bIns="45708" numCol="1" anchor="t" anchorCtr="0" compatLnSpc="1">
            <a:prstTxWarp prst="textNoShape">
              <a:avLst/>
            </a:prstTxWarp>
          </a:bodyPr>
          <a:lstStyle>
            <a:lvl1pPr>
              <a:defRPr sz="1200"/>
            </a:lvl1pPr>
          </a:lstStyle>
          <a:p>
            <a:pPr>
              <a:defRPr/>
            </a:pPr>
            <a:endParaRPr lang="en-US" dirty="0"/>
          </a:p>
        </p:txBody>
      </p:sp>
      <p:sp>
        <p:nvSpPr>
          <p:cNvPr id="16387" name="Rectangle 3"/>
          <p:cNvSpPr>
            <a:spLocks noGrp="1" noChangeArrowheads="1"/>
          </p:cNvSpPr>
          <p:nvPr>
            <p:ph type="dt" idx="1"/>
          </p:nvPr>
        </p:nvSpPr>
        <p:spPr bwMode="auto">
          <a:xfrm>
            <a:off x="3884613" y="1"/>
            <a:ext cx="2971800" cy="460375"/>
          </a:xfrm>
          <a:prstGeom prst="rect">
            <a:avLst/>
          </a:prstGeom>
          <a:noFill/>
          <a:ln w="9525">
            <a:noFill/>
            <a:miter lim="800000"/>
            <a:headEnd/>
            <a:tailEnd/>
          </a:ln>
        </p:spPr>
        <p:txBody>
          <a:bodyPr vert="horz" wrap="square" lIns="91416" tIns="45708" rIns="91416" bIns="45708" numCol="1" anchor="t" anchorCtr="0" compatLnSpc="1">
            <a:prstTxWarp prst="textNoShape">
              <a:avLst/>
            </a:prstTxWarp>
          </a:bodyPr>
          <a:lstStyle>
            <a:lvl1pPr algn="r">
              <a:defRPr sz="1200"/>
            </a:lvl1pPr>
          </a:lstStyle>
          <a:p>
            <a:pPr>
              <a:defRPr/>
            </a:pPr>
            <a:fld id="{5DC6464B-1F08-4B4F-9AA7-05544C1D90CF}" type="datetimeFigureOut">
              <a:rPr lang="en-US"/>
              <a:pPr>
                <a:defRPr/>
              </a:pPr>
              <a:t>11/29/2011</a:t>
            </a:fld>
            <a:endParaRPr lang="en-US" dirty="0"/>
          </a:p>
        </p:txBody>
      </p:sp>
      <p:sp>
        <p:nvSpPr>
          <p:cNvPr id="13316" name="Rectangle 4"/>
          <p:cNvSpPr>
            <a:spLocks noGrp="1" noRot="1" noChangeAspect="1" noChangeArrowheads="1" noTextEdit="1"/>
          </p:cNvSpPr>
          <p:nvPr>
            <p:ph type="sldImg" idx="2"/>
          </p:nvPr>
        </p:nvSpPr>
        <p:spPr bwMode="auto">
          <a:xfrm>
            <a:off x="2136775" y="690563"/>
            <a:ext cx="2584450" cy="3449637"/>
          </a:xfrm>
          <a:prstGeom prst="rect">
            <a:avLst/>
          </a:prstGeom>
          <a:noFill/>
          <a:ln w="9525">
            <a:solidFill>
              <a:srgbClr val="000000"/>
            </a:solidFill>
            <a:miter lim="800000"/>
            <a:headEnd/>
            <a:tailEnd/>
          </a:ln>
        </p:spPr>
      </p:sp>
      <p:sp>
        <p:nvSpPr>
          <p:cNvPr id="16389" name="Rectangle 5"/>
          <p:cNvSpPr>
            <a:spLocks noGrp="1" noChangeArrowheads="1"/>
          </p:cNvSpPr>
          <p:nvPr>
            <p:ph type="body" sz="quarter" idx="3"/>
          </p:nvPr>
        </p:nvSpPr>
        <p:spPr bwMode="auto">
          <a:xfrm>
            <a:off x="685800" y="4370388"/>
            <a:ext cx="5486400" cy="4138612"/>
          </a:xfrm>
          <a:prstGeom prst="rect">
            <a:avLst/>
          </a:prstGeom>
          <a:noFill/>
          <a:ln w="9525">
            <a:noFill/>
            <a:miter lim="800000"/>
            <a:headEnd/>
            <a:tailEnd/>
          </a:ln>
        </p:spPr>
        <p:txBody>
          <a:bodyPr vert="horz" wrap="square" lIns="91416" tIns="45708" rIns="91416" bIns="45708"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6390" name="Rectangle 6"/>
          <p:cNvSpPr>
            <a:spLocks noGrp="1" noChangeArrowheads="1"/>
          </p:cNvSpPr>
          <p:nvPr>
            <p:ph type="ftr" sz="quarter" idx="4"/>
          </p:nvPr>
        </p:nvSpPr>
        <p:spPr bwMode="auto">
          <a:xfrm>
            <a:off x="0" y="8737601"/>
            <a:ext cx="2971800" cy="460375"/>
          </a:xfrm>
          <a:prstGeom prst="rect">
            <a:avLst/>
          </a:prstGeom>
          <a:noFill/>
          <a:ln w="9525">
            <a:noFill/>
            <a:miter lim="800000"/>
            <a:headEnd/>
            <a:tailEnd/>
          </a:ln>
        </p:spPr>
        <p:txBody>
          <a:bodyPr vert="horz" wrap="square" lIns="91416" tIns="45708" rIns="91416" bIns="45708" numCol="1" anchor="b" anchorCtr="0" compatLnSpc="1">
            <a:prstTxWarp prst="textNoShape">
              <a:avLst/>
            </a:prstTxWarp>
          </a:bodyPr>
          <a:lstStyle>
            <a:lvl1pPr>
              <a:defRPr sz="1200"/>
            </a:lvl1pPr>
          </a:lstStyle>
          <a:p>
            <a:pPr>
              <a:defRPr/>
            </a:pPr>
            <a:endParaRPr lang="en-US" dirty="0"/>
          </a:p>
        </p:txBody>
      </p:sp>
      <p:sp>
        <p:nvSpPr>
          <p:cNvPr id="16391" name="Rectangle 7"/>
          <p:cNvSpPr>
            <a:spLocks noGrp="1" noChangeArrowheads="1"/>
          </p:cNvSpPr>
          <p:nvPr>
            <p:ph type="sldNum" sz="quarter" idx="5"/>
          </p:nvPr>
        </p:nvSpPr>
        <p:spPr bwMode="auto">
          <a:xfrm>
            <a:off x="3884613" y="8737601"/>
            <a:ext cx="2971800" cy="460375"/>
          </a:xfrm>
          <a:prstGeom prst="rect">
            <a:avLst/>
          </a:prstGeom>
          <a:noFill/>
          <a:ln w="9525">
            <a:noFill/>
            <a:miter lim="800000"/>
            <a:headEnd/>
            <a:tailEnd/>
          </a:ln>
        </p:spPr>
        <p:txBody>
          <a:bodyPr vert="horz" wrap="square" lIns="91416" tIns="45708" rIns="91416" bIns="45708" numCol="1" anchor="b" anchorCtr="0" compatLnSpc="1">
            <a:prstTxWarp prst="textNoShape">
              <a:avLst/>
            </a:prstTxWarp>
          </a:bodyPr>
          <a:lstStyle>
            <a:lvl1pPr algn="r">
              <a:defRPr sz="1200"/>
            </a:lvl1pPr>
          </a:lstStyle>
          <a:p>
            <a:pPr>
              <a:defRPr/>
            </a:pPr>
            <a:fld id="{909BD131-D7D4-4543-B169-6430F3730B14}" type="slidenum">
              <a:rPr lang="en-US"/>
              <a:pPr>
                <a:defRPr/>
              </a:pPr>
              <a:t>‹#›</a:t>
            </a:fld>
            <a:endParaRPr lang="en-US" dirty="0"/>
          </a:p>
        </p:txBody>
      </p:sp>
    </p:spTree>
    <p:extLst>
      <p:ext uri="{BB962C8B-B14F-4D97-AF65-F5344CB8AC3E}">
        <p14:creationId xmlns:p14="http://schemas.microsoft.com/office/powerpoint/2010/main" val="285845820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Calibri"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Grp="1" noRot="1" noChangeAspect="1" noChangeArrowheads="1" noTextEdit="1"/>
          </p:cNvSpPr>
          <p:nvPr>
            <p:ph type="sldImg"/>
          </p:nvPr>
        </p:nvSpPr>
        <p:spPr>
          <a:ln/>
        </p:spPr>
      </p:sp>
      <p:sp>
        <p:nvSpPr>
          <p:cNvPr id="17410"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909BD131-D7D4-4543-B169-6430F3730B14}" type="slidenum">
              <a:rPr lang="en-US" smtClean="0"/>
              <a:pPr>
                <a:defRPr/>
              </a:pPr>
              <a:t>2</a:t>
            </a:fld>
            <a:endParaRPr lang="en-US" dirty="0"/>
          </a:p>
        </p:txBody>
      </p:sp>
    </p:spTree>
    <p:extLst>
      <p:ext uri="{BB962C8B-B14F-4D97-AF65-F5344CB8AC3E}">
        <p14:creationId xmlns:p14="http://schemas.microsoft.com/office/powerpoint/2010/main" val="24156068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909BD131-D7D4-4543-B169-6430F3730B14}" type="slidenum">
              <a:rPr lang="en-US" smtClean="0"/>
              <a:pPr>
                <a:defRPr/>
              </a:pPr>
              <a:t>3</a:t>
            </a:fld>
            <a:endParaRPr lang="en-US" dirty="0"/>
          </a:p>
        </p:txBody>
      </p:sp>
    </p:spTree>
    <p:extLst>
      <p:ext uri="{BB962C8B-B14F-4D97-AF65-F5344CB8AC3E}">
        <p14:creationId xmlns:p14="http://schemas.microsoft.com/office/powerpoint/2010/main" val="8829294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2"/>
          <p:cNvSpPr>
            <a:spLocks noGrp="1" noRot="1" noChangeAspect="1" noChangeArrowheads="1" noTextEdit="1"/>
          </p:cNvSpPr>
          <p:nvPr>
            <p:ph type="sldImg"/>
          </p:nvPr>
        </p:nvSpPr>
        <p:spPr>
          <a:ln/>
        </p:spPr>
      </p:sp>
      <p:sp>
        <p:nvSpPr>
          <p:cNvPr id="23554"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909BD131-D7D4-4543-B169-6430F3730B14}" type="slidenum">
              <a:rPr lang="en-US" smtClean="0"/>
              <a:pPr>
                <a:defRPr/>
              </a:pPr>
              <a:t>5</a:t>
            </a:fld>
            <a:endParaRPr lang="en-US" dirty="0"/>
          </a:p>
        </p:txBody>
      </p:sp>
    </p:spTree>
    <p:extLst>
      <p:ext uri="{BB962C8B-B14F-4D97-AF65-F5344CB8AC3E}">
        <p14:creationId xmlns:p14="http://schemas.microsoft.com/office/powerpoint/2010/main" val="16314383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8F4E30CD-2391-4724-AE52-CF4E9C3E82C1}" type="datetimeFigureOut">
              <a:rPr lang="en-US"/>
              <a:pPr>
                <a:defRPr/>
              </a:pPr>
              <a:t>11/29/2011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F03F147D-639D-4E60-823F-2D2BE310184C}"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0E490D14-082D-407D-A7FA-F9B36563740B}" type="datetimeFigureOut">
              <a:rPr lang="en-US"/>
              <a:pPr>
                <a:defRPr/>
              </a:pPr>
              <a:t>11/29/2011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732C8880-76E8-45AA-9AF3-99ADCBFF0BAE}"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5F7F7C94-B143-47AB-9104-A1B017D683A8}" type="datetimeFigureOut">
              <a:rPr lang="en-US"/>
              <a:pPr>
                <a:defRPr/>
              </a:pPr>
              <a:t>11/29/2011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84413C5D-891C-4873-9A84-34F0911298E4}"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A10092F3-8CAA-472A-A8F7-F8BF7F6E381B}" type="datetimeFigureOut">
              <a:rPr lang="en-US"/>
              <a:pPr>
                <a:defRPr/>
              </a:pPr>
              <a:t>11/29/2011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777DC6C8-DE8D-4371-8ABC-C6AA1B8250CA}"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C4362369-82D7-4594-9B99-839F90B0BA1B}" type="datetimeFigureOut">
              <a:rPr lang="en-US"/>
              <a:pPr>
                <a:defRPr/>
              </a:pPr>
              <a:t>11/29/2011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E48EE993-0615-418A-8878-5F138A0BC3ED}"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E2E908F7-6EEB-49BA-B4DC-D08ACFC09062}" type="datetimeFigureOut">
              <a:rPr lang="en-US"/>
              <a:pPr>
                <a:defRPr/>
              </a:pPr>
              <a:t>11/29/2011</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DA522DA6-AD93-40E2-BE88-E53462631A97}"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04CD7DBD-C2B4-4C79-B9A7-A2A21B9CF496}" type="datetimeFigureOut">
              <a:rPr lang="en-US"/>
              <a:pPr>
                <a:defRPr/>
              </a:pPr>
              <a:t>11/29/2011</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dirty="0"/>
          </a:p>
        </p:txBody>
      </p:sp>
      <p:sp>
        <p:nvSpPr>
          <p:cNvPr id="9" name="Slide Number Placeholder 5"/>
          <p:cNvSpPr>
            <a:spLocks noGrp="1"/>
          </p:cNvSpPr>
          <p:nvPr>
            <p:ph type="sldNum" sz="quarter" idx="12"/>
          </p:nvPr>
        </p:nvSpPr>
        <p:spPr/>
        <p:txBody>
          <a:bodyPr/>
          <a:lstStyle>
            <a:lvl1pPr>
              <a:defRPr/>
            </a:lvl1pPr>
          </a:lstStyle>
          <a:p>
            <a:pPr>
              <a:defRPr/>
            </a:pPr>
            <a:fld id="{478BE382-5897-4EA3-8C15-82B0C88D9C6E}"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2C1863C1-D1CC-45E1-AA54-4457AFCB58C0}" type="datetimeFigureOut">
              <a:rPr lang="en-US"/>
              <a:pPr>
                <a:defRPr/>
              </a:pPr>
              <a:t>11/29/2011</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dirty="0"/>
          </a:p>
        </p:txBody>
      </p:sp>
      <p:sp>
        <p:nvSpPr>
          <p:cNvPr id="5" name="Slide Number Placeholder 5"/>
          <p:cNvSpPr>
            <a:spLocks noGrp="1"/>
          </p:cNvSpPr>
          <p:nvPr>
            <p:ph type="sldNum" sz="quarter" idx="12"/>
          </p:nvPr>
        </p:nvSpPr>
        <p:spPr/>
        <p:txBody>
          <a:bodyPr/>
          <a:lstStyle>
            <a:lvl1pPr>
              <a:defRPr/>
            </a:lvl1pPr>
          </a:lstStyle>
          <a:p>
            <a:pPr>
              <a:defRPr/>
            </a:pPr>
            <a:fld id="{D2AD230A-9B65-4811-81ED-F0D62E19BED8}"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DF7407F1-453B-4EC8-B948-5DD144E7BBC4}" type="datetimeFigureOut">
              <a:rPr lang="en-US"/>
              <a:pPr>
                <a:defRPr/>
              </a:pPr>
              <a:t>11/29/2011</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dirty="0"/>
          </a:p>
        </p:txBody>
      </p:sp>
      <p:sp>
        <p:nvSpPr>
          <p:cNvPr id="4" name="Slide Number Placeholder 5"/>
          <p:cNvSpPr>
            <a:spLocks noGrp="1"/>
          </p:cNvSpPr>
          <p:nvPr>
            <p:ph type="sldNum" sz="quarter" idx="12"/>
          </p:nvPr>
        </p:nvSpPr>
        <p:spPr/>
        <p:txBody>
          <a:bodyPr/>
          <a:lstStyle>
            <a:lvl1pPr>
              <a:defRPr/>
            </a:lvl1pPr>
          </a:lstStyle>
          <a:p>
            <a:pPr>
              <a:defRPr/>
            </a:pPr>
            <a:fld id="{29A04F61-E739-4118-A3F3-0F97660E6ED3}"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67FE9551-CB43-4EB8-9BC3-9EC59A586682}" type="datetimeFigureOut">
              <a:rPr lang="en-US"/>
              <a:pPr>
                <a:defRPr/>
              </a:pPr>
              <a:t>11/29/2011</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A484FA3B-3298-41C5-8B10-974BE509C38C}"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F4D4856C-49EE-4571-817D-278AC603FD99}" type="datetimeFigureOut">
              <a:rPr lang="en-US"/>
              <a:pPr>
                <a:defRPr/>
              </a:pPr>
              <a:t>11/29/2011</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C13B3D43-D440-48A7-AEE6-20C4B0D140B4}"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342900" y="366713"/>
            <a:ext cx="6172200" cy="1524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342900" y="2133600"/>
            <a:ext cx="6172200" cy="60340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342900" y="8475663"/>
            <a:ext cx="1600200" cy="485775"/>
          </a:xfrm>
          <a:prstGeom prst="rect">
            <a:avLst/>
          </a:prstGeom>
        </p:spPr>
        <p:txBody>
          <a:bodyPr vert="horz" lIns="91440" tIns="45720" rIns="91440" bIns="45720" rtlCol="0" anchor="ctr"/>
          <a:lstStyle>
            <a:lvl1pPr algn="l" fontAlgn="auto">
              <a:spcBef>
                <a:spcPts val="0"/>
              </a:spcBef>
              <a:spcAft>
                <a:spcPts val="0"/>
              </a:spcAft>
              <a:defRPr sz="1200" b="0">
                <a:solidFill>
                  <a:schemeClr val="tx1">
                    <a:tint val="75000"/>
                  </a:schemeClr>
                </a:solidFill>
                <a:latin typeface="+mn-lt"/>
              </a:defRPr>
            </a:lvl1pPr>
          </a:lstStyle>
          <a:p>
            <a:pPr>
              <a:defRPr/>
            </a:pPr>
            <a:fld id="{8691AE8F-3697-41DD-B4EE-2C78EB45A360}" type="datetimeFigureOut">
              <a:rPr lang="en-US"/>
              <a:pPr>
                <a:defRPr/>
              </a:pPr>
              <a:t>11/29/2011</a:t>
            </a:fld>
            <a:endParaRPr lang="en-US" dirty="0"/>
          </a:p>
        </p:txBody>
      </p:sp>
      <p:sp>
        <p:nvSpPr>
          <p:cNvPr id="5" name="Footer Placeholder 4"/>
          <p:cNvSpPr>
            <a:spLocks noGrp="1"/>
          </p:cNvSpPr>
          <p:nvPr>
            <p:ph type="ftr" sz="quarter" idx="3"/>
          </p:nvPr>
        </p:nvSpPr>
        <p:spPr>
          <a:xfrm>
            <a:off x="2343150" y="8475663"/>
            <a:ext cx="2171700" cy="485775"/>
          </a:xfrm>
          <a:prstGeom prst="rect">
            <a:avLst/>
          </a:prstGeom>
        </p:spPr>
        <p:txBody>
          <a:bodyPr vert="horz" lIns="91440" tIns="45720" rIns="91440" bIns="45720" rtlCol="0" anchor="ctr"/>
          <a:lstStyle>
            <a:lvl1pPr algn="ctr" fontAlgn="auto">
              <a:spcBef>
                <a:spcPts val="0"/>
              </a:spcBef>
              <a:spcAft>
                <a:spcPts val="0"/>
              </a:spcAft>
              <a:defRPr sz="1200" b="0">
                <a:solidFill>
                  <a:schemeClr val="tx1">
                    <a:tint val="75000"/>
                  </a:schemeClr>
                </a:solidFill>
                <a:latin typeface="+mn-lt"/>
              </a:defRPr>
            </a:lvl1pPr>
          </a:lstStyle>
          <a:p>
            <a:pPr>
              <a:defRPr/>
            </a:pPr>
            <a:endParaRPr lang="en-US" dirty="0"/>
          </a:p>
        </p:txBody>
      </p:sp>
      <p:sp>
        <p:nvSpPr>
          <p:cNvPr id="6" name="Slide Number Placeholder 5"/>
          <p:cNvSpPr>
            <a:spLocks noGrp="1"/>
          </p:cNvSpPr>
          <p:nvPr>
            <p:ph type="sldNum" sz="quarter" idx="4"/>
          </p:nvPr>
        </p:nvSpPr>
        <p:spPr>
          <a:xfrm>
            <a:off x="4914900" y="8475663"/>
            <a:ext cx="1600200" cy="485775"/>
          </a:xfrm>
          <a:prstGeom prst="rect">
            <a:avLst/>
          </a:prstGeom>
        </p:spPr>
        <p:txBody>
          <a:bodyPr vert="horz" lIns="91440" tIns="45720" rIns="91440" bIns="45720" rtlCol="0" anchor="ctr"/>
          <a:lstStyle>
            <a:lvl1pPr algn="r" fontAlgn="auto">
              <a:spcBef>
                <a:spcPts val="0"/>
              </a:spcBef>
              <a:spcAft>
                <a:spcPts val="0"/>
              </a:spcAft>
              <a:defRPr sz="1200" b="0">
                <a:solidFill>
                  <a:schemeClr val="tx1">
                    <a:tint val="75000"/>
                  </a:schemeClr>
                </a:solidFill>
                <a:latin typeface="+mn-lt"/>
              </a:defRPr>
            </a:lvl1pPr>
          </a:lstStyle>
          <a:p>
            <a:pPr>
              <a:defRPr/>
            </a:pPr>
            <a:fld id="{F5FB8EA2-354F-476A-A9F9-4E26CA37EC56}"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4.xml"/><Relationship Id="rId6" Type="http://schemas.openxmlformats.org/officeDocument/2006/relationships/image" Target="../media/image4.wmf"/><Relationship Id="rId5" Type="http://schemas.openxmlformats.org/officeDocument/2006/relationships/image" Target="../media/image3.wmf"/><Relationship Id="rId4" Type="http://schemas.openxmlformats.org/officeDocument/2006/relationships/image" Target="../media/image2.wmf"/></Relationships>
</file>

<file path=ppt/slides/_rels/slide2.xml.rels><?xml version="1.0" encoding="UTF-8" standalone="yes"?>
<Relationships xmlns="http://schemas.openxmlformats.org/package/2006/relationships"><Relationship Id="rId8" Type="http://schemas.openxmlformats.org/officeDocument/2006/relationships/hyperlink" Target="http://www.fabulesslyfrugal.com/" TargetMode="External"/><Relationship Id="rId13" Type="http://schemas.openxmlformats.org/officeDocument/2006/relationships/image" Target="../media/image6.wmf"/><Relationship Id="rId3" Type="http://schemas.openxmlformats.org/officeDocument/2006/relationships/hyperlink" Target="http://www.couponsaremycash.com/" TargetMode="External"/><Relationship Id="rId7" Type="http://schemas.openxmlformats.org/officeDocument/2006/relationships/hyperlink" Target="http://www.hip2save.com/" TargetMode="External"/><Relationship Id="rId12" Type="http://schemas.openxmlformats.org/officeDocument/2006/relationships/image" Target="../media/image5.gif"/><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hyperlink" Target="http://www.couponsequalcash.com/" TargetMode="External"/><Relationship Id="rId11" Type="http://schemas.openxmlformats.org/officeDocument/2006/relationships/hyperlink" Target="http://www.smartsource.com/" TargetMode="External"/><Relationship Id="rId5" Type="http://schemas.openxmlformats.org/officeDocument/2006/relationships/hyperlink" Target="http://www.redplum.com/" TargetMode="External"/><Relationship Id="rId10" Type="http://schemas.openxmlformats.org/officeDocument/2006/relationships/hyperlink" Target="http://www.coupons.com/" TargetMode="External"/><Relationship Id="rId4" Type="http://schemas.openxmlformats.org/officeDocument/2006/relationships/hyperlink" Target="http://www.shortcuts.com/" TargetMode="External"/><Relationship Id="rId9" Type="http://schemas.openxmlformats.org/officeDocument/2006/relationships/hyperlink" Target="http://www.couponsenseblog.com/" TargetMode="External"/></Relationships>
</file>

<file path=ppt/slides/_rels/slide3.xml.rels><?xml version="1.0" encoding="UTF-8" standalone="yes"?>
<Relationships xmlns="http://schemas.openxmlformats.org/package/2006/relationships"><Relationship Id="rId8" Type="http://schemas.openxmlformats.org/officeDocument/2006/relationships/image" Target="../media/image10.png"/><Relationship Id="rId13" Type="http://schemas.openxmlformats.org/officeDocument/2006/relationships/image" Target="../media/image15.png"/><Relationship Id="rId3" Type="http://schemas.openxmlformats.org/officeDocument/2006/relationships/hyperlink" Target="http://www.aft.org/" TargetMode="External"/><Relationship Id="rId7" Type="http://schemas.openxmlformats.org/officeDocument/2006/relationships/image" Target="../media/image9.png"/><Relationship Id="rId12" Type="http://schemas.openxmlformats.org/officeDocument/2006/relationships/image" Target="../media/image14.png"/><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image" Target="../media/image8.png"/><Relationship Id="rId11" Type="http://schemas.openxmlformats.org/officeDocument/2006/relationships/image" Target="../media/image13.png"/><Relationship Id="rId5" Type="http://schemas.openxmlformats.org/officeDocument/2006/relationships/image" Target="../media/image7.jpeg"/><Relationship Id="rId15" Type="http://schemas.openxmlformats.org/officeDocument/2006/relationships/image" Target="../media/image17.png"/><Relationship Id="rId10" Type="http://schemas.openxmlformats.org/officeDocument/2006/relationships/image" Target="../media/image12.png"/><Relationship Id="rId4" Type="http://schemas.openxmlformats.org/officeDocument/2006/relationships/hyperlink" Target="http://www.nysut.org/" TargetMode="External"/><Relationship Id="rId9" Type="http://schemas.openxmlformats.org/officeDocument/2006/relationships/image" Target="../media/image11.png"/><Relationship Id="rId14" Type="http://schemas.openxmlformats.org/officeDocument/2006/relationships/image" Target="../media/image16.png"/></Relationships>
</file>

<file path=ppt/slides/_rels/slide4.xml.rels><?xml version="1.0" encoding="UTF-8" standalone="yes"?>
<Relationships xmlns="http://schemas.openxmlformats.org/package/2006/relationships"><Relationship Id="rId8" Type="http://schemas.openxmlformats.org/officeDocument/2006/relationships/image" Target="../media/image20.gif"/><Relationship Id="rId3" Type="http://schemas.openxmlformats.org/officeDocument/2006/relationships/image" Target="../media/image18.gif"/><Relationship Id="rId7" Type="http://schemas.openxmlformats.org/officeDocument/2006/relationships/hyperlink" Target="http://rochesterny.courseinsite.com/login.html" TargetMode="External"/><Relationship Id="rId2" Type="http://schemas.openxmlformats.org/officeDocument/2006/relationships/notesSlide" Target="../notesSlides/notesSlide4.xml"/><Relationship Id="rId1" Type="http://schemas.openxmlformats.org/officeDocument/2006/relationships/slideLayout" Target="../slideLayouts/slideLayout8.xml"/><Relationship Id="rId6" Type="http://schemas.openxmlformats.org/officeDocument/2006/relationships/hyperlink" Target="http://mail.rcsdk12.org/" TargetMode="External"/><Relationship Id="rId5" Type="http://schemas.openxmlformats.org/officeDocument/2006/relationships/hyperlink" Target="http://rcsdk12.org/rcsd/site/default.asp" TargetMode="External"/><Relationship Id="rId4" Type="http://schemas.openxmlformats.org/officeDocument/2006/relationships/image" Target="../media/image19.wmf"/></Relationships>
</file>

<file path=ppt/slides/_rels/slide5.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4" name="Title 5"/>
          <p:cNvSpPr>
            <a:spLocks noGrp="1"/>
          </p:cNvSpPr>
          <p:nvPr>
            <p:ph type="title"/>
          </p:nvPr>
        </p:nvSpPr>
        <p:spPr>
          <a:xfrm>
            <a:off x="0" y="366713"/>
            <a:ext cx="6858000" cy="1690687"/>
          </a:xfrm>
          <a:solidFill>
            <a:schemeClr val="bg1"/>
          </a:solidFill>
          <a:ln w="76200">
            <a:solidFill>
              <a:schemeClr val="tx1"/>
            </a:solidFill>
          </a:ln>
        </p:spPr>
        <p:txBody>
          <a:bodyPr/>
          <a:lstStyle/>
          <a:p>
            <a:pPr algn="l" eaLnBrk="1" hangingPunct="1"/>
            <a:r>
              <a:rPr lang="en-US" sz="4000" dirty="0" smtClean="0">
                <a:solidFill>
                  <a:srgbClr val="FF0000"/>
                </a:solidFill>
              </a:rPr>
              <a:t>The R.A.P Connection </a:t>
            </a:r>
            <a:br>
              <a:rPr lang="en-US" sz="4000" dirty="0" smtClean="0">
                <a:solidFill>
                  <a:srgbClr val="FF0000"/>
                </a:solidFill>
              </a:rPr>
            </a:br>
            <a:r>
              <a:rPr lang="en-US" sz="2400" dirty="0" smtClean="0"/>
              <a:t>NOV./DEC</a:t>
            </a:r>
            <a:r>
              <a:rPr lang="en-US" sz="2000" dirty="0" smtClean="0"/>
              <a:t>.</a:t>
            </a:r>
            <a:r>
              <a:rPr lang="en-US" sz="2400" dirty="0" smtClean="0"/>
              <a:t>2011                      Volume 47</a:t>
            </a:r>
            <a:r>
              <a:rPr lang="en-US" sz="1600" dirty="0" smtClean="0">
                <a:solidFill>
                  <a:srgbClr val="0D0D0D"/>
                </a:solidFill>
              </a:rPr>
              <a:t/>
            </a:r>
            <a:br>
              <a:rPr lang="en-US" sz="1600" dirty="0" smtClean="0">
                <a:solidFill>
                  <a:srgbClr val="0D0D0D"/>
                </a:solidFill>
              </a:rPr>
            </a:br>
            <a:r>
              <a:rPr lang="en-US" sz="1600" dirty="0" smtClean="0">
                <a:solidFill>
                  <a:srgbClr val="0D0D0D"/>
                </a:solidFill>
              </a:rPr>
              <a:t/>
            </a:r>
            <a:br>
              <a:rPr lang="en-US" sz="1600" dirty="0" smtClean="0">
                <a:solidFill>
                  <a:srgbClr val="0D0D0D"/>
                </a:solidFill>
              </a:rPr>
            </a:br>
            <a:r>
              <a:rPr lang="en-US" sz="1100" dirty="0" smtClean="0">
                <a:solidFill>
                  <a:srgbClr val="FF0000"/>
                </a:solidFill>
              </a:rPr>
              <a:t>The Official Publication                                                                  Editor: Mary Lerkins</a:t>
            </a:r>
            <a:endParaRPr lang="en-US" sz="1600" dirty="0" smtClean="0">
              <a:solidFill>
                <a:srgbClr val="FF0000"/>
              </a:solidFill>
            </a:endParaRPr>
          </a:p>
        </p:txBody>
      </p:sp>
      <p:sp>
        <p:nvSpPr>
          <p:cNvPr id="14345" name="Subtitle 6"/>
          <p:cNvSpPr>
            <a:spLocks noGrp="1"/>
          </p:cNvSpPr>
          <p:nvPr>
            <p:ph sz="half" idx="1"/>
          </p:nvPr>
        </p:nvSpPr>
        <p:spPr>
          <a:xfrm>
            <a:off x="304800" y="2133600"/>
            <a:ext cx="2171700" cy="7000875"/>
          </a:xfrm>
          <a:solidFill>
            <a:schemeClr val="bg1"/>
          </a:solidFill>
          <a:ln w="57150">
            <a:solidFill>
              <a:schemeClr val="tx1"/>
            </a:solidFill>
          </a:ln>
        </p:spPr>
        <p:txBody>
          <a:bodyPr/>
          <a:lstStyle/>
          <a:p>
            <a:pPr eaLnBrk="1" hangingPunct="1">
              <a:buFont typeface="Arial" charset="0"/>
              <a:buNone/>
            </a:pPr>
            <a:r>
              <a:rPr lang="en-US" sz="2600" b="1" dirty="0" smtClean="0"/>
              <a:t>       </a:t>
            </a:r>
            <a:r>
              <a:rPr lang="en-US" sz="1600" b="1" dirty="0" smtClean="0"/>
              <a:t>Officers</a:t>
            </a:r>
          </a:p>
          <a:p>
            <a:pPr eaLnBrk="1" hangingPunct="1">
              <a:buFont typeface="Arial" charset="0"/>
              <a:buNone/>
            </a:pPr>
            <a:r>
              <a:rPr lang="en-US" sz="1200" dirty="0" smtClean="0"/>
              <a:t>Margie Brumfield- </a:t>
            </a:r>
            <a:r>
              <a:rPr lang="en-US" sz="1200" b="1" dirty="0" smtClean="0"/>
              <a:t>President</a:t>
            </a:r>
          </a:p>
          <a:p>
            <a:pPr eaLnBrk="1" hangingPunct="1">
              <a:buFont typeface="Arial" charset="0"/>
              <a:buNone/>
            </a:pPr>
            <a:r>
              <a:rPr lang="en-US" sz="1200" dirty="0" smtClean="0"/>
              <a:t>Mary Lerkins- </a:t>
            </a:r>
          </a:p>
          <a:p>
            <a:pPr algn="ctr" eaLnBrk="1" hangingPunct="1">
              <a:buFont typeface="Arial" charset="0"/>
              <a:buNone/>
            </a:pPr>
            <a:r>
              <a:rPr lang="en-US" sz="1200" b="1" dirty="0" smtClean="0"/>
              <a:t>1</a:t>
            </a:r>
            <a:r>
              <a:rPr lang="en-US" sz="1200" b="1" baseline="30000" dirty="0" smtClean="0"/>
              <a:t>st</a:t>
            </a:r>
            <a:r>
              <a:rPr lang="en-US" sz="1200" b="1" dirty="0" smtClean="0"/>
              <a:t> Vice President</a:t>
            </a:r>
          </a:p>
          <a:p>
            <a:pPr eaLnBrk="1" hangingPunct="1">
              <a:buFont typeface="Arial" charset="0"/>
              <a:buNone/>
            </a:pPr>
            <a:r>
              <a:rPr lang="en-US" sz="1200" dirty="0" smtClean="0"/>
              <a:t>Angelina Rivera-</a:t>
            </a:r>
          </a:p>
          <a:p>
            <a:pPr eaLnBrk="1" hangingPunct="1">
              <a:buFont typeface="Arial" charset="0"/>
              <a:buNone/>
            </a:pPr>
            <a:r>
              <a:rPr lang="en-US" sz="1200" dirty="0" smtClean="0"/>
              <a:t>        </a:t>
            </a:r>
            <a:r>
              <a:rPr lang="en-US" sz="1200" b="1" dirty="0" smtClean="0"/>
              <a:t> 2</a:t>
            </a:r>
            <a:r>
              <a:rPr lang="en-US" sz="1200" b="1" baseline="30000" dirty="0" smtClean="0"/>
              <a:t>nd</a:t>
            </a:r>
            <a:r>
              <a:rPr lang="en-US" sz="1200" b="1" dirty="0" smtClean="0"/>
              <a:t> Vice President</a:t>
            </a:r>
          </a:p>
          <a:p>
            <a:pPr eaLnBrk="1" hangingPunct="1">
              <a:buFont typeface="Arial" charset="0"/>
              <a:buNone/>
            </a:pPr>
            <a:r>
              <a:rPr lang="en-US" sz="1200" dirty="0" smtClean="0"/>
              <a:t>Natalie Vazzana-</a:t>
            </a:r>
          </a:p>
          <a:p>
            <a:pPr eaLnBrk="1" hangingPunct="1">
              <a:buFont typeface="Arial" charset="0"/>
              <a:buNone/>
            </a:pPr>
            <a:r>
              <a:rPr lang="en-US" sz="1200" b="1" dirty="0" smtClean="0"/>
              <a:t>Secretary/Treasurer</a:t>
            </a:r>
          </a:p>
          <a:p>
            <a:pPr eaLnBrk="1" hangingPunct="1">
              <a:buFont typeface="Arial" charset="0"/>
              <a:buNone/>
            </a:pPr>
            <a:r>
              <a:rPr lang="en-US" sz="1900" b="1" dirty="0" smtClean="0"/>
              <a:t> </a:t>
            </a:r>
            <a:r>
              <a:rPr lang="en-US" sz="1200" b="1" dirty="0" smtClean="0"/>
              <a:t>30 N.Union St</a:t>
            </a:r>
            <a:r>
              <a:rPr lang="en-US" sz="1400" b="1" dirty="0" smtClean="0"/>
              <a:t>., </a:t>
            </a:r>
            <a:r>
              <a:rPr lang="en-US" sz="1200" b="1" dirty="0" smtClean="0"/>
              <a:t>Suite</a:t>
            </a:r>
            <a:r>
              <a:rPr lang="en-US" sz="1400" b="1" dirty="0" smtClean="0"/>
              <a:t> </a:t>
            </a:r>
            <a:r>
              <a:rPr lang="en-US" sz="1200" b="1" dirty="0" smtClean="0"/>
              <a:t>203, Rochester, NY 14607</a:t>
            </a:r>
          </a:p>
          <a:p>
            <a:pPr eaLnBrk="1" hangingPunct="1">
              <a:buFont typeface="Arial" charset="0"/>
              <a:buNone/>
            </a:pPr>
            <a:r>
              <a:rPr lang="en-US" sz="1400" b="1" dirty="0" smtClean="0"/>
              <a:t>   </a:t>
            </a:r>
            <a:r>
              <a:rPr lang="en-US" sz="1200" b="1" dirty="0" smtClean="0"/>
              <a:t>Office- 454-1380</a:t>
            </a:r>
          </a:p>
          <a:p>
            <a:pPr eaLnBrk="1" hangingPunct="1">
              <a:buFont typeface="Arial" charset="0"/>
              <a:buNone/>
            </a:pPr>
            <a:r>
              <a:rPr lang="en-US" sz="1400" b="1" dirty="0" smtClean="0"/>
              <a:t>   </a:t>
            </a:r>
            <a:r>
              <a:rPr lang="en-US" sz="1200" b="1" dirty="0" smtClean="0"/>
              <a:t>Fax- 454-1383</a:t>
            </a:r>
          </a:p>
          <a:p>
            <a:pPr eaLnBrk="1" hangingPunct="1">
              <a:buFont typeface="Arial" charset="0"/>
              <a:buNone/>
            </a:pPr>
            <a:r>
              <a:rPr lang="en-US" sz="1200" b="1" dirty="0" smtClean="0">
                <a:solidFill>
                  <a:srgbClr val="2A01BF"/>
                </a:solidFill>
              </a:rPr>
              <a:t>http://ny.aft.org/rap</a:t>
            </a:r>
          </a:p>
          <a:p>
            <a:pPr eaLnBrk="1" hangingPunct="1">
              <a:buFont typeface="Arial" charset="0"/>
              <a:buNone/>
            </a:pPr>
            <a:r>
              <a:rPr lang="en-US" sz="1900" b="1" dirty="0" smtClean="0"/>
              <a:t>   </a:t>
            </a:r>
            <a:r>
              <a:rPr lang="en-US" sz="1400" b="1" dirty="0" smtClean="0"/>
              <a:t>Executive Board      Members</a:t>
            </a:r>
          </a:p>
          <a:p>
            <a:pPr eaLnBrk="1" hangingPunct="1">
              <a:buFont typeface="Arial" charset="0"/>
              <a:buNone/>
            </a:pPr>
            <a:r>
              <a:rPr lang="en-US" sz="1700" dirty="0" smtClean="0"/>
              <a:t>   </a:t>
            </a:r>
            <a:r>
              <a:rPr lang="en-US" sz="1000" dirty="0" smtClean="0"/>
              <a:t>Paul Pittinaro- </a:t>
            </a:r>
            <a:r>
              <a:rPr lang="en-US" sz="1000" b="1" dirty="0" smtClean="0"/>
              <a:t>Board Chairperson</a:t>
            </a:r>
          </a:p>
          <a:p>
            <a:pPr eaLnBrk="1" hangingPunct="1">
              <a:buFont typeface="Arial" charset="0"/>
              <a:buNone/>
            </a:pPr>
            <a:r>
              <a:rPr lang="en-US" sz="1000" dirty="0" smtClean="0"/>
              <a:t>     Jewell Brown</a:t>
            </a:r>
          </a:p>
          <a:p>
            <a:pPr eaLnBrk="1" hangingPunct="1">
              <a:buFont typeface="Arial" charset="0"/>
              <a:buNone/>
            </a:pPr>
            <a:r>
              <a:rPr lang="en-US" sz="1000" dirty="0" smtClean="0"/>
              <a:t>     Cedric Moorehead</a:t>
            </a:r>
          </a:p>
          <a:p>
            <a:pPr eaLnBrk="1" hangingPunct="1">
              <a:buFont typeface="Arial" charset="0"/>
              <a:buNone/>
            </a:pPr>
            <a:r>
              <a:rPr lang="en-US" sz="1000" dirty="0" smtClean="0"/>
              <a:t>     Terry Spiva</a:t>
            </a:r>
          </a:p>
          <a:p>
            <a:pPr eaLnBrk="1" hangingPunct="1">
              <a:buFont typeface="Arial" charset="0"/>
              <a:buNone/>
            </a:pPr>
            <a:r>
              <a:rPr lang="en-US" sz="1000" dirty="0" smtClean="0"/>
              <a:t>     Linda Thompson</a:t>
            </a:r>
          </a:p>
          <a:p>
            <a:pPr eaLnBrk="1" hangingPunct="1">
              <a:buFont typeface="Arial" charset="0"/>
              <a:buNone/>
            </a:pPr>
            <a:r>
              <a:rPr lang="en-US" sz="1000" dirty="0" smtClean="0"/>
              <a:t>     Dorothy Tisdale</a:t>
            </a:r>
          </a:p>
          <a:p>
            <a:pPr eaLnBrk="1" hangingPunct="1">
              <a:buFont typeface="Arial" charset="0"/>
              <a:buNone/>
            </a:pPr>
            <a:r>
              <a:rPr lang="en-US" sz="1000" dirty="0" smtClean="0"/>
              <a:t>     Maryann Tychoniewicz</a:t>
            </a:r>
          </a:p>
          <a:p>
            <a:pPr eaLnBrk="1" hangingPunct="1">
              <a:buFont typeface="Arial" charset="0"/>
              <a:buNone/>
            </a:pPr>
            <a:r>
              <a:rPr lang="en-US" sz="1000" dirty="0" smtClean="0"/>
              <a:t>     Rosemary Wilson</a:t>
            </a:r>
          </a:p>
          <a:p>
            <a:pPr eaLnBrk="1" hangingPunct="1"/>
            <a:endParaRPr lang="en-US" sz="1000" dirty="0" smtClean="0"/>
          </a:p>
          <a:p>
            <a:pPr eaLnBrk="1" hangingPunct="1">
              <a:buFont typeface="Arial" charset="0"/>
              <a:buNone/>
            </a:pPr>
            <a:endParaRPr lang="en-US" sz="1500" dirty="0" smtClean="0"/>
          </a:p>
          <a:p>
            <a:pPr eaLnBrk="1" hangingPunct="1"/>
            <a:endParaRPr lang="en-US" sz="1700" dirty="0" smtClean="0"/>
          </a:p>
        </p:txBody>
      </p:sp>
      <p:sp>
        <p:nvSpPr>
          <p:cNvPr id="14346" name="Content Placeholder 10"/>
          <p:cNvSpPr>
            <a:spLocks noGrp="1"/>
          </p:cNvSpPr>
          <p:nvPr>
            <p:ph sz="half" idx="2"/>
          </p:nvPr>
        </p:nvSpPr>
        <p:spPr>
          <a:xfrm>
            <a:off x="2667000" y="2074863"/>
            <a:ext cx="3810000" cy="5240337"/>
          </a:xfrm>
        </p:spPr>
        <p:txBody>
          <a:bodyPr/>
          <a:lstStyle/>
          <a:p>
            <a:pPr eaLnBrk="1" hangingPunct="1">
              <a:lnSpc>
                <a:spcPct val="60000"/>
              </a:lnSpc>
              <a:buFont typeface="Arial" charset="0"/>
              <a:buNone/>
            </a:pPr>
            <a:endParaRPr lang="en-US" sz="1200" b="1" u="sng" dirty="0" smtClean="0"/>
          </a:p>
          <a:p>
            <a:pPr eaLnBrk="1" hangingPunct="1">
              <a:lnSpc>
                <a:spcPct val="60000"/>
              </a:lnSpc>
              <a:buFont typeface="Arial" charset="0"/>
              <a:buNone/>
            </a:pPr>
            <a:r>
              <a:rPr lang="en-US" sz="1400" b="1" u="sng" dirty="0" smtClean="0"/>
              <a:t>From the Desk of the President:</a:t>
            </a:r>
          </a:p>
          <a:p>
            <a:pPr eaLnBrk="1" hangingPunct="1">
              <a:lnSpc>
                <a:spcPct val="60000"/>
              </a:lnSpc>
              <a:buFont typeface="Arial" charset="0"/>
              <a:buNone/>
            </a:pPr>
            <a:endParaRPr lang="en-US" sz="1400" b="1" u="sng" dirty="0" smtClean="0"/>
          </a:p>
          <a:p>
            <a:pPr eaLnBrk="1" hangingPunct="1">
              <a:lnSpc>
                <a:spcPct val="60000"/>
              </a:lnSpc>
              <a:buFont typeface="Arial" charset="0"/>
              <a:buNone/>
            </a:pPr>
            <a:r>
              <a:rPr lang="en-US" sz="1100" b="1" dirty="0" smtClean="0"/>
              <a:t>SRP DAY: School Related Professionals Day</a:t>
            </a:r>
          </a:p>
          <a:p>
            <a:pPr eaLnBrk="1" hangingPunct="1">
              <a:buFont typeface="Arial" charset="0"/>
              <a:buNone/>
            </a:pPr>
            <a:r>
              <a:rPr lang="en-US" sz="1000" dirty="0" smtClean="0"/>
              <a:t>We hope everyone was acknowledged in some special way. We </a:t>
            </a:r>
            <a:endParaRPr lang="en-US" sz="1100" dirty="0" smtClean="0"/>
          </a:p>
          <a:p>
            <a:pPr eaLnBrk="1" hangingPunct="1">
              <a:buFont typeface="Arial" charset="0"/>
              <a:buNone/>
            </a:pPr>
            <a:r>
              <a:rPr lang="en-US" sz="1000" dirty="0"/>
              <a:t>c</a:t>
            </a:r>
            <a:r>
              <a:rPr lang="en-US" sz="1000" dirty="0" smtClean="0"/>
              <a:t>ertainly  want you to know that you are appreciated by the RAP</a:t>
            </a:r>
          </a:p>
          <a:p>
            <a:pPr algn="just" eaLnBrk="1" hangingPunct="1">
              <a:buFont typeface="Arial" charset="0"/>
              <a:buNone/>
            </a:pPr>
            <a:r>
              <a:rPr lang="en-US" sz="1000" dirty="0" smtClean="0"/>
              <a:t>Leadership for all the supportive things you do for the students of the</a:t>
            </a:r>
          </a:p>
          <a:p>
            <a:pPr algn="just" eaLnBrk="1" hangingPunct="1">
              <a:buFont typeface="Arial" charset="0"/>
              <a:buNone/>
            </a:pPr>
            <a:r>
              <a:rPr lang="en-US" sz="1000" dirty="0" smtClean="0"/>
              <a:t>RCSD. You are truly the “Unsung Heroes” of our district. Thank you for</a:t>
            </a:r>
          </a:p>
          <a:p>
            <a:pPr algn="just" eaLnBrk="1" hangingPunct="1">
              <a:buFont typeface="Arial" charset="0"/>
              <a:buNone/>
            </a:pPr>
            <a:r>
              <a:rPr lang="en-US" sz="1000" dirty="0"/>
              <a:t>a</a:t>
            </a:r>
            <a:r>
              <a:rPr lang="en-US" sz="1000" dirty="0" smtClean="0"/>
              <a:t>ll that you do!</a:t>
            </a:r>
          </a:p>
          <a:p>
            <a:pPr algn="just" eaLnBrk="1" hangingPunct="1">
              <a:lnSpc>
                <a:spcPct val="60000"/>
              </a:lnSpc>
              <a:buFont typeface="Arial" charset="0"/>
              <a:buNone/>
            </a:pPr>
            <a:endParaRPr lang="en-US" sz="1000" dirty="0"/>
          </a:p>
          <a:p>
            <a:pPr algn="just" eaLnBrk="1" hangingPunct="1">
              <a:lnSpc>
                <a:spcPct val="60000"/>
              </a:lnSpc>
              <a:buFont typeface="Arial" charset="0"/>
              <a:buNone/>
            </a:pPr>
            <a:r>
              <a:rPr lang="en-US" sz="1100" b="1" dirty="0" smtClean="0"/>
              <a:t>School Invitations</a:t>
            </a:r>
            <a:r>
              <a:rPr lang="en-US" sz="1000" b="1" dirty="0" smtClean="0"/>
              <a:t>:</a:t>
            </a:r>
          </a:p>
          <a:p>
            <a:pPr algn="just" eaLnBrk="1" hangingPunct="1">
              <a:buFont typeface="Arial" charset="0"/>
              <a:buNone/>
            </a:pPr>
            <a:r>
              <a:rPr lang="en-US" sz="1000" dirty="0" smtClean="0"/>
              <a:t>As always we are anxious to be invited to your schools on a positive </a:t>
            </a:r>
          </a:p>
          <a:p>
            <a:pPr algn="just" defTabSz="0" eaLnBrk="1" hangingPunct="1">
              <a:spcBef>
                <a:spcPts val="0"/>
              </a:spcBef>
              <a:buFont typeface="Arial" charset="0"/>
              <a:buNone/>
            </a:pPr>
            <a:r>
              <a:rPr lang="en-US" sz="1000" dirty="0"/>
              <a:t>n</a:t>
            </a:r>
            <a:r>
              <a:rPr lang="en-US" sz="1000" dirty="0" smtClean="0"/>
              <a:t>ote to share information and answer any questions you may have</a:t>
            </a:r>
          </a:p>
          <a:p>
            <a:pPr algn="just" defTabSz="0" eaLnBrk="1" hangingPunct="1">
              <a:spcBef>
                <a:spcPts val="0"/>
              </a:spcBef>
              <a:buFont typeface="Arial" charset="0"/>
              <a:buNone/>
            </a:pPr>
            <a:r>
              <a:rPr lang="en-US" sz="1000" dirty="0"/>
              <a:t>r</a:t>
            </a:r>
            <a:r>
              <a:rPr lang="en-US" sz="1000" dirty="0" smtClean="0"/>
              <a:t>egarding your school community. Please call the secretary(Flora) to</a:t>
            </a:r>
          </a:p>
          <a:p>
            <a:pPr algn="just" defTabSz="0" eaLnBrk="1" hangingPunct="1">
              <a:spcBef>
                <a:spcPts val="0"/>
              </a:spcBef>
              <a:buFont typeface="Arial" charset="0"/>
              <a:buNone/>
            </a:pPr>
            <a:r>
              <a:rPr lang="en-US" sz="1000" dirty="0"/>
              <a:t>g</a:t>
            </a:r>
            <a:r>
              <a:rPr lang="en-US" sz="1000" dirty="0" smtClean="0"/>
              <a:t>et on the calendar. We look forward to coming in!</a:t>
            </a:r>
          </a:p>
          <a:p>
            <a:pPr algn="just" defTabSz="0" eaLnBrk="1" hangingPunct="1">
              <a:lnSpc>
                <a:spcPct val="60000"/>
              </a:lnSpc>
              <a:spcBef>
                <a:spcPts val="0"/>
              </a:spcBef>
              <a:buFont typeface="Arial" charset="0"/>
              <a:buNone/>
            </a:pPr>
            <a:endParaRPr lang="en-US" sz="1000" dirty="0"/>
          </a:p>
          <a:p>
            <a:pPr algn="just" defTabSz="0" eaLnBrk="1" hangingPunct="1">
              <a:lnSpc>
                <a:spcPct val="60000"/>
              </a:lnSpc>
              <a:spcBef>
                <a:spcPts val="0"/>
              </a:spcBef>
              <a:buFont typeface="Arial" charset="0"/>
              <a:buNone/>
            </a:pPr>
            <a:r>
              <a:rPr lang="en-US" sz="1100" b="1" dirty="0" smtClean="0"/>
              <a:t>New Contract:</a:t>
            </a:r>
          </a:p>
          <a:p>
            <a:pPr algn="just" defTabSz="0" eaLnBrk="1" hangingPunct="1">
              <a:spcBef>
                <a:spcPts val="0"/>
              </a:spcBef>
              <a:buFont typeface="Arial" charset="0"/>
              <a:buNone/>
            </a:pPr>
            <a:r>
              <a:rPr lang="en-US" sz="1000" dirty="0" smtClean="0"/>
              <a:t>As of Oct 27, 2011, we have a new contract. Thanks to all of you who</a:t>
            </a:r>
          </a:p>
          <a:p>
            <a:pPr algn="just" defTabSz="0" eaLnBrk="1" hangingPunct="1">
              <a:spcBef>
                <a:spcPts val="0"/>
              </a:spcBef>
              <a:buFont typeface="Arial" charset="0"/>
              <a:buNone/>
            </a:pPr>
            <a:r>
              <a:rPr lang="en-US" sz="1000" dirty="0"/>
              <a:t>c</a:t>
            </a:r>
            <a:r>
              <a:rPr lang="en-US" sz="1000" dirty="0" smtClean="0"/>
              <a:t>ame out to cast your vote and used your voice. FYI, the school board </a:t>
            </a:r>
          </a:p>
          <a:p>
            <a:pPr algn="just" defTabSz="0" eaLnBrk="1" hangingPunct="1">
              <a:spcBef>
                <a:spcPts val="0"/>
              </a:spcBef>
              <a:buFont typeface="Arial" charset="0"/>
              <a:buNone/>
            </a:pPr>
            <a:r>
              <a:rPr lang="en-US" sz="1000" dirty="0"/>
              <a:t>v</a:t>
            </a:r>
            <a:r>
              <a:rPr lang="en-US" sz="1000" dirty="0" smtClean="0"/>
              <a:t>oted six to one! The only person who didn’t support RAP, was</a:t>
            </a:r>
          </a:p>
          <a:p>
            <a:pPr algn="just" defTabSz="0" eaLnBrk="1" hangingPunct="1">
              <a:spcBef>
                <a:spcPts val="0"/>
              </a:spcBef>
              <a:buFont typeface="Arial" charset="0"/>
              <a:buNone/>
            </a:pPr>
            <a:r>
              <a:rPr lang="en-US" sz="1000" dirty="0" smtClean="0"/>
              <a:t>Cynthia Elliott! She has talked about being a cheerleader for RAP for</a:t>
            </a:r>
          </a:p>
          <a:p>
            <a:pPr algn="just" defTabSz="0" eaLnBrk="1" hangingPunct="1">
              <a:spcBef>
                <a:spcPts val="0"/>
              </a:spcBef>
              <a:buFont typeface="Arial" charset="0"/>
              <a:buNone/>
            </a:pPr>
            <a:r>
              <a:rPr lang="en-US" sz="1000" dirty="0"/>
              <a:t>y</a:t>
            </a:r>
            <a:r>
              <a:rPr lang="en-US" sz="1000" dirty="0" smtClean="0"/>
              <a:t>ears to get the votes she needed, but she talked about removing </a:t>
            </a:r>
          </a:p>
          <a:p>
            <a:pPr algn="just" defTabSz="0" eaLnBrk="1" hangingPunct="1">
              <a:spcBef>
                <a:spcPts val="0"/>
              </a:spcBef>
              <a:buFont typeface="Arial" charset="0"/>
              <a:buNone/>
            </a:pPr>
            <a:r>
              <a:rPr lang="en-US" sz="1000" dirty="0"/>
              <a:t>l</a:t>
            </a:r>
            <a:r>
              <a:rPr lang="en-US" sz="1000" dirty="0" smtClean="0"/>
              <a:t>anguage(benefits, protection and incentives) from our contract that </a:t>
            </a:r>
          </a:p>
          <a:p>
            <a:pPr algn="just" defTabSz="0" eaLnBrk="1" hangingPunct="1">
              <a:spcBef>
                <a:spcPts val="0"/>
              </a:spcBef>
              <a:buFont typeface="Arial" charset="0"/>
              <a:buNone/>
            </a:pPr>
            <a:r>
              <a:rPr lang="en-US" sz="1000" dirty="0"/>
              <a:t>w</a:t>
            </a:r>
            <a:r>
              <a:rPr lang="en-US" sz="1000" dirty="0" smtClean="0"/>
              <a:t>as already there! Cynthia Elliott did not support RAP and tried to</a:t>
            </a:r>
          </a:p>
          <a:p>
            <a:pPr algn="just" defTabSz="0" eaLnBrk="1" hangingPunct="1">
              <a:spcBef>
                <a:spcPts val="0"/>
              </a:spcBef>
              <a:buFont typeface="Arial" charset="0"/>
              <a:buNone/>
            </a:pPr>
            <a:r>
              <a:rPr lang="en-US" sz="1000" dirty="0"/>
              <a:t>s</a:t>
            </a:r>
            <a:r>
              <a:rPr lang="en-US" sz="1000" dirty="0" smtClean="0"/>
              <a:t>top our contract from being ratified! We got an awesome contract, </a:t>
            </a:r>
          </a:p>
          <a:p>
            <a:pPr algn="just" defTabSz="0" eaLnBrk="1" hangingPunct="1">
              <a:spcBef>
                <a:spcPts val="0"/>
              </a:spcBef>
              <a:buFont typeface="Arial" charset="0"/>
              <a:buNone/>
            </a:pPr>
            <a:r>
              <a:rPr lang="en-US" sz="1000" dirty="0"/>
              <a:t>e</a:t>
            </a:r>
            <a:r>
              <a:rPr lang="en-US" sz="1000" dirty="0" smtClean="0"/>
              <a:t>specially considering the economy. RAP made things happen that</a:t>
            </a:r>
          </a:p>
          <a:p>
            <a:pPr algn="just" defTabSz="0" eaLnBrk="1" hangingPunct="1">
              <a:spcBef>
                <a:spcPts val="0"/>
              </a:spcBef>
              <a:buFont typeface="Arial" charset="0"/>
              <a:buNone/>
            </a:pPr>
            <a:r>
              <a:rPr lang="en-US" sz="1000" dirty="0" smtClean="0"/>
              <a:t>hadn’t happen forty six years of its existence as an organization.</a:t>
            </a:r>
          </a:p>
          <a:p>
            <a:pPr algn="just" defTabSz="0" eaLnBrk="1" hangingPunct="1">
              <a:spcBef>
                <a:spcPts val="0"/>
              </a:spcBef>
              <a:buFont typeface="Arial" charset="0"/>
              <a:buNone/>
            </a:pPr>
            <a:r>
              <a:rPr lang="en-US" sz="1000" dirty="0" smtClean="0"/>
              <a:t>We’re never going to make everybody happy, but we know the</a:t>
            </a:r>
          </a:p>
          <a:p>
            <a:pPr algn="just" defTabSz="0" eaLnBrk="1" hangingPunct="1">
              <a:spcBef>
                <a:spcPts val="0"/>
              </a:spcBef>
              <a:buFont typeface="Arial" charset="0"/>
              <a:buNone/>
            </a:pPr>
            <a:r>
              <a:rPr lang="en-US" sz="1000" dirty="0"/>
              <a:t>m</a:t>
            </a:r>
            <a:r>
              <a:rPr lang="en-US" sz="1000" dirty="0" smtClean="0"/>
              <a:t>ajority is pleased because you ratified it overwhelmingly! The RAP</a:t>
            </a:r>
          </a:p>
          <a:p>
            <a:pPr algn="just" defTabSz="0" eaLnBrk="1" hangingPunct="1">
              <a:spcBef>
                <a:spcPts val="0"/>
              </a:spcBef>
              <a:buFont typeface="Arial" charset="0"/>
              <a:buNone/>
            </a:pPr>
            <a:r>
              <a:rPr lang="en-US" sz="1000" dirty="0" err="1"/>
              <a:t>n</a:t>
            </a:r>
            <a:r>
              <a:rPr lang="en-US" sz="1000" dirty="0" err="1" smtClean="0"/>
              <a:t>egotiagting</a:t>
            </a:r>
            <a:r>
              <a:rPr lang="en-US" sz="1000" dirty="0" smtClean="0"/>
              <a:t> team and our LRS is very pleased with our accomplish-</a:t>
            </a:r>
          </a:p>
          <a:p>
            <a:pPr algn="just" defTabSz="0" eaLnBrk="1" hangingPunct="1">
              <a:spcBef>
                <a:spcPts val="0"/>
              </a:spcBef>
              <a:buFont typeface="Arial" charset="0"/>
              <a:buNone/>
            </a:pPr>
            <a:r>
              <a:rPr lang="en-US" sz="1000" dirty="0" err="1"/>
              <a:t>m</a:t>
            </a:r>
            <a:r>
              <a:rPr lang="en-US" sz="1000" dirty="0" err="1" smtClean="0"/>
              <a:t>ent</a:t>
            </a:r>
            <a:r>
              <a:rPr lang="en-US" sz="1000" dirty="0" smtClean="0"/>
              <a:t> and without making any concessions. We didn’t give up </a:t>
            </a:r>
          </a:p>
          <a:p>
            <a:pPr algn="just" defTabSz="0" eaLnBrk="1" hangingPunct="1">
              <a:spcBef>
                <a:spcPts val="0"/>
              </a:spcBef>
              <a:buFont typeface="Arial" charset="0"/>
              <a:buNone/>
            </a:pPr>
            <a:r>
              <a:rPr lang="en-US" sz="1000" dirty="0"/>
              <a:t>a</a:t>
            </a:r>
            <a:r>
              <a:rPr lang="en-US" sz="1000" dirty="0" smtClean="0"/>
              <a:t>nything!</a:t>
            </a:r>
          </a:p>
          <a:p>
            <a:pPr algn="just" defTabSz="0" eaLnBrk="1" hangingPunct="1">
              <a:spcBef>
                <a:spcPts val="0"/>
              </a:spcBef>
              <a:buFont typeface="Arial" charset="0"/>
              <a:buNone/>
            </a:pPr>
            <a:r>
              <a:rPr lang="en-US" sz="1000" b="1" dirty="0" smtClean="0"/>
              <a:t>Please enjoy the upcoming holidays with Peace, Love, and Safety</a:t>
            </a:r>
          </a:p>
          <a:p>
            <a:pPr algn="just" defTabSz="0" eaLnBrk="1" hangingPunct="1">
              <a:lnSpc>
                <a:spcPct val="60000"/>
              </a:lnSpc>
              <a:spcBef>
                <a:spcPts val="0"/>
              </a:spcBef>
              <a:buFont typeface="Arial" charset="0"/>
              <a:buNone/>
            </a:pPr>
            <a:endParaRPr lang="en-US" sz="1000" dirty="0"/>
          </a:p>
          <a:p>
            <a:pPr algn="just" defTabSz="0" eaLnBrk="1" hangingPunct="1">
              <a:lnSpc>
                <a:spcPct val="60000"/>
              </a:lnSpc>
              <a:spcBef>
                <a:spcPts val="0"/>
              </a:spcBef>
              <a:buFont typeface="Arial" charset="0"/>
              <a:buNone/>
            </a:pPr>
            <a:endParaRPr lang="en-US" sz="1000" dirty="0" smtClean="0"/>
          </a:p>
          <a:p>
            <a:pPr algn="just" defTabSz="0" eaLnBrk="1" hangingPunct="1">
              <a:lnSpc>
                <a:spcPct val="60000"/>
              </a:lnSpc>
              <a:spcBef>
                <a:spcPts val="0"/>
              </a:spcBef>
              <a:buFont typeface="Arial" charset="0"/>
              <a:buNone/>
            </a:pPr>
            <a:endParaRPr lang="en-US" sz="1000" dirty="0"/>
          </a:p>
          <a:p>
            <a:pPr algn="just" defTabSz="0" eaLnBrk="1" hangingPunct="1">
              <a:lnSpc>
                <a:spcPct val="60000"/>
              </a:lnSpc>
              <a:spcBef>
                <a:spcPts val="0"/>
              </a:spcBef>
              <a:buFont typeface="Arial" charset="0"/>
              <a:buNone/>
            </a:pPr>
            <a:endParaRPr lang="en-US" sz="1000" dirty="0" smtClean="0"/>
          </a:p>
          <a:p>
            <a:pPr algn="just" defTabSz="0" eaLnBrk="1" hangingPunct="1">
              <a:lnSpc>
                <a:spcPct val="60000"/>
              </a:lnSpc>
              <a:spcBef>
                <a:spcPts val="0"/>
              </a:spcBef>
              <a:buFont typeface="Arial" charset="0"/>
              <a:buNone/>
            </a:pPr>
            <a:endParaRPr lang="en-US" sz="1000" dirty="0" smtClean="0"/>
          </a:p>
          <a:p>
            <a:pPr algn="just" defTabSz="0" eaLnBrk="1" hangingPunct="1">
              <a:spcBef>
                <a:spcPts val="0"/>
              </a:spcBef>
              <a:buFont typeface="Arial" charset="0"/>
              <a:buNone/>
            </a:pPr>
            <a:endParaRPr lang="en-US" sz="1000" dirty="0"/>
          </a:p>
          <a:p>
            <a:pPr algn="just" eaLnBrk="1" hangingPunct="1">
              <a:lnSpc>
                <a:spcPct val="60000"/>
              </a:lnSpc>
              <a:buFont typeface="Arial" charset="0"/>
              <a:buNone/>
            </a:pPr>
            <a:endParaRPr lang="en-US" sz="1000" dirty="0" smtClean="0"/>
          </a:p>
          <a:p>
            <a:pPr algn="just" eaLnBrk="1" hangingPunct="1">
              <a:lnSpc>
                <a:spcPct val="60000"/>
              </a:lnSpc>
              <a:buFont typeface="Arial" charset="0"/>
              <a:buNone/>
            </a:pPr>
            <a:endParaRPr lang="en-US" sz="1000" dirty="0" smtClean="0"/>
          </a:p>
          <a:p>
            <a:pPr algn="just" eaLnBrk="1" hangingPunct="1">
              <a:lnSpc>
                <a:spcPct val="60000"/>
              </a:lnSpc>
              <a:buFont typeface="Arial" charset="0"/>
              <a:buNone/>
            </a:pPr>
            <a:endParaRPr lang="en-US" sz="1000" dirty="0" smtClean="0"/>
          </a:p>
          <a:p>
            <a:pPr algn="just" eaLnBrk="1" hangingPunct="1">
              <a:lnSpc>
                <a:spcPct val="60000"/>
              </a:lnSpc>
              <a:buFont typeface="Arial" charset="0"/>
              <a:buNone/>
            </a:pPr>
            <a:endParaRPr lang="en-US" sz="1000" dirty="0"/>
          </a:p>
          <a:p>
            <a:pPr algn="just" eaLnBrk="1" hangingPunct="1">
              <a:lnSpc>
                <a:spcPct val="60000"/>
              </a:lnSpc>
              <a:buFont typeface="Arial" charset="0"/>
              <a:buNone/>
            </a:pPr>
            <a:endParaRPr lang="en-US" sz="1000" dirty="0" smtClean="0"/>
          </a:p>
          <a:p>
            <a:pPr algn="just" eaLnBrk="1" hangingPunct="1">
              <a:lnSpc>
                <a:spcPct val="60000"/>
              </a:lnSpc>
              <a:buFont typeface="Arial" charset="0"/>
              <a:buNone/>
            </a:pPr>
            <a:endParaRPr lang="en-US" sz="1000" dirty="0" smtClean="0"/>
          </a:p>
        </p:txBody>
      </p:sp>
      <p:pic>
        <p:nvPicPr>
          <p:cNvPr id="14347" name="Picture 7" descr="rap.jpg"/>
          <p:cNvPicPr>
            <a:picLocks noChangeAspect="1"/>
          </p:cNvPicPr>
          <p:nvPr/>
        </p:nvPicPr>
        <p:blipFill>
          <a:blip r:embed="rId3"/>
          <a:srcRect/>
          <a:stretch>
            <a:fillRect/>
          </a:stretch>
        </p:blipFill>
        <p:spPr bwMode="auto">
          <a:xfrm>
            <a:off x="4876800" y="533400"/>
            <a:ext cx="1828800" cy="1446213"/>
          </a:xfrm>
          <a:prstGeom prst="rect">
            <a:avLst/>
          </a:prstGeom>
          <a:noFill/>
          <a:ln w="9525">
            <a:noFill/>
            <a:miter lim="800000"/>
            <a:headEnd/>
            <a:tailEnd/>
          </a:ln>
        </p:spPr>
      </p:pic>
      <p:pic>
        <p:nvPicPr>
          <p:cNvPr id="14348" name="Picture 13" descr="C:\Users\Tristan\AppData\Local\Microsoft\Windows\Temporary Internet Files\Content.IE5\3JUG3HAH\MC900359573[1].wmf"/>
          <p:cNvPicPr>
            <a:picLocks noChangeAspect="1" noChangeArrowheads="1"/>
          </p:cNvPicPr>
          <p:nvPr/>
        </p:nvPicPr>
        <p:blipFill>
          <a:blip r:embed="rId4"/>
          <a:srcRect/>
          <a:stretch>
            <a:fillRect/>
          </a:stretch>
        </p:blipFill>
        <p:spPr bwMode="auto">
          <a:xfrm>
            <a:off x="1904998" y="1142999"/>
            <a:ext cx="1446213" cy="931863"/>
          </a:xfrm>
          <a:prstGeom prst="rect">
            <a:avLst/>
          </a:prstGeom>
          <a:noFill/>
          <a:ln w="9525">
            <a:noFill/>
            <a:miter lim="800000"/>
            <a:headEnd/>
            <a:tailEnd/>
          </a:ln>
        </p:spPr>
      </p:pic>
      <p:pic>
        <p:nvPicPr>
          <p:cNvPr id="14349" name="Picture 8" descr="C:\Users\Tristan\AppData\Local\Microsoft\Windows\Temporary Internet Files\Content.IE5\3JUG3HAH\MC900312176[1].wmf"/>
          <p:cNvPicPr>
            <a:picLocks noChangeAspect="1" noChangeArrowheads="1"/>
          </p:cNvPicPr>
          <p:nvPr/>
        </p:nvPicPr>
        <p:blipFill>
          <a:blip r:embed="rId5"/>
          <a:srcRect/>
          <a:stretch>
            <a:fillRect/>
          </a:stretch>
        </p:blipFill>
        <p:spPr bwMode="auto">
          <a:xfrm>
            <a:off x="879475" y="7924800"/>
            <a:ext cx="768350" cy="781050"/>
          </a:xfrm>
          <a:prstGeom prst="rect">
            <a:avLst/>
          </a:prstGeom>
          <a:noFill/>
          <a:ln w="9525">
            <a:noFill/>
            <a:miter lim="800000"/>
            <a:headEnd/>
            <a:tailEnd/>
          </a:ln>
        </p:spPr>
      </p:pic>
      <p:pic>
        <p:nvPicPr>
          <p:cNvPr id="1026" name="Picture 2" descr="C:\Documents and Settings\Property of RAP\Local Settings\Temporary Internet Files\Content.IE5\FKJ0978H\MC900362112[1].wmf"/>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686508" y="7710130"/>
            <a:ext cx="1187161" cy="1210390"/>
          </a:xfrm>
          <a:prstGeom prst="rect">
            <a:avLst/>
          </a:prstGeom>
          <a:noFill/>
          <a:extLst>
            <a:ext uri="{909E8E84-426E-40DD-AFC4-6F175D3DCCD1}">
              <a14:hiddenFill xmlns:a14="http://schemas.microsoft.com/office/drawing/2010/main">
                <a:solidFill>
                  <a:srgbClr val="FFFFFF"/>
                </a:solidFill>
              </a14:hiddenFill>
            </a:ext>
          </a:extLst>
        </p:spPr>
      </p:pic>
      <p:cxnSp>
        <p:nvCxnSpPr>
          <p:cNvPr id="10" name="Straight Connector 9"/>
          <p:cNvCxnSpPr/>
          <p:nvPr/>
        </p:nvCxnSpPr>
        <p:spPr>
          <a:xfrm>
            <a:off x="2628104" y="7438310"/>
            <a:ext cx="4077496" cy="0"/>
          </a:xfrm>
          <a:prstGeom prst="line">
            <a:avLst/>
          </a:prstGeom>
        </p:spPr>
        <p:style>
          <a:lnRef idx="2">
            <a:schemeClr val="dk1"/>
          </a:lnRef>
          <a:fillRef idx="0">
            <a:schemeClr val="dk1"/>
          </a:fillRef>
          <a:effectRef idx="1">
            <a:schemeClr val="dk1"/>
          </a:effectRef>
          <a:fontRef idx="minor">
            <a:schemeClr val="tx1"/>
          </a:fontRef>
        </p:style>
      </p:cxnSp>
      <p:sp>
        <p:nvSpPr>
          <p:cNvPr id="12" name="TextBox 11"/>
          <p:cNvSpPr txBox="1"/>
          <p:nvPr/>
        </p:nvSpPr>
        <p:spPr>
          <a:xfrm>
            <a:off x="4114800" y="7620000"/>
            <a:ext cx="2362200" cy="1477328"/>
          </a:xfrm>
          <a:prstGeom prst="rect">
            <a:avLst/>
          </a:prstGeom>
          <a:noFill/>
        </p:spPr>
        <p:txBody>
          <a:bodyPr wrap="square" rtlCol="0">
            <a:spAutoFit/>
          </a:bodyPr>
          <a:lstStyle/>
          <a:p>
            <a:r>
              <a:rPr lang="en-US" b="1" dirty="0" smtClean="0"/>
              <a:t>DID YOU HEAR??????????????????????</a:t>
            </a:r>
          </a:p>
          <a:p>
            <a:r>
              <a:rPr lang="en-US" b="1" dirty="0" smtClean="0"/>
              <a:t>We get paid for the whole Thanksgiving Recess!!! We get paid for three days. No personal days are necessary. We will get a full paycheck. This is part of our NEW contract. If you have any questions call us at the office. The Principals should be notified by Payroll.</a:t>
            </a:r>
          </a:p>
          <a:p>
            <a:endParaRPr lang="en-US" b="1"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82575" y="317004"/>
            <a:ext cx="6248400" cy="1692771"/>
          </a:xfrm>
          <a:prstGeom prst="rect">
            <a:avLst/>
          </a:prstGeom>
          <a:noFill/>
          <a:ln w="6350">
            <a:solidFill>
              <a:schemeClr val="tx1"/>
            </a:solidFill>
          </a:ln>
        </p:spPr>
        <p:txBody>
          <a:bodyPr wrap="square" rtlCol="0">
            <a:spAutoFit/>
          </a:bodyPr>
          <a:lstStyle/>
          <a:p>
            <a:pPr algn="ctr"/>
            <a:r>
              <a:rPr lang="en-US" sz="1200" b="1" dirty="0" smtClean="0">
                <a:solidFill>
                  <a:srgbClr val="C00000"/>
                </a:solidFill>
              </a:rPr>
              <a:t> </a:t>
            </a:r>
            <a:r>
              <a:rPr lang="en-US" sz="1200" dirty="0" smtClean="0"/>
              <a:t>From the Public Relations Committee Angie Rivera-Chair</a:t>
            </a:r>
          </a:p>
          <a:p>
            <a:r>
              <a:rPr lang="en-US" sz="1200" b="1" dirty="0"/>
              <a:t> </a:t>
            </a:r>
            <a:r>
              <a:rPr lang="en-US" sz="1200" b="1" dirty="0" smtClean="0"/>
              <a:t>                                                    </a:t>
            </a:r>
            <a:r>
              <a:rPr lang="en-US" sz="1400" dirty="0" smtClean="0">
                <a:solidFill>
                  <a:srgbClr val="00B050"/>
                </a:solidFill>
              </a:rPr>
              <a:t>Come One Come All – Join Us</a:t>
            </a:r>
          </a:p>
          <a:p>
            <a:pPr algn="just"/>
            <a:r>
              <a:rPr lang="en-US" sz="1800" b="1" dirty="0" smtClean="0">
                <a:solidFill>
                  <a:srgbClr val="FF0000"/>
                </a:solidFill>
              </a:rPr>
              <a:t>                                  First Holiday Social Hour</a:t>
            </a:r>
          </a:p>
          <a:p>
            <a:r>
              <a:rPr lang="en-US" sz="1600" b="1" dirty="0" smtClean="0">
                <a:solidFill>
                  <a:srgbClr val="FF0000"/>
                </a:solidFill>
              </a:rPr>
              <a:t>                                          </a:t>
            </a:r>
            <a:r>
              <a:rPr lang="en-US" sz="1400" dirty="0" smtClean="0"/>
              <a:t>Friday December 9</a:t>
            </a:r>
            <a:r>
              <a:rPr lang="en-US" sz="1400" baseline="30000" dirty="0" smtClean="0"/>
              <a:t>th</a:t>
            </a:r>
            <a:r>
              <a:rPr lang="en-US" sz="1400" dirty="0" smtClean="0"/>
              <a:t> 2011</a:t>
            </a:r>
          </a:p>
          <a:p>
            <a:r>
              <a:rPr lang="en-US" sz="1400" b="1" dirty="0"/>
              <a:t> </a:t>
            </a:r>
            <a:r>
              <a:rPr lang="en-US" sz="1400" b="1" dirty="0" smtClean="0"/>
              <a:t>                                                        </a:t>
            </a:r>
            <a:r>
              <a:rPr lang="en-US" sz="1400" dirty="0" smtClean="0"/>
              <a:t>4:30pm- 7:30pm</a:t>
            </a:r>
          </a:p>
          <a:p>
            <a:r>
              <a:rPr lang="en-US" sz="1400" b="1" dirty="0"/>
              <a:t> </a:t>
            </a:r>
            <a:r>
              <a:rPr lang="en-US" sz="1400" b="1" dirty="0" smtClean="0"/>
              <a:t>                     	                       </a:t>
            </a:r>
            <a:r>
              <a:rPr lang="en-US" sz="1400" b="1" dirty="0" smtClean="0">
                <a:solidFill>
                  <a:schemeClr val="accent1"/>
                </a:solidFill>
              </a:rPr>
              <a:t>JD Oxford’s- 636 Monroe Ave</a:t>
            </a:r>
          </a:p>
          <a:p>
            <a:r>
              <a:rPr lang="en-US" sz="1400" dirty="0" smtClean="0"/>
              <a:t>                              </a:t>
            </a:r>
            <a:r>
              <a:rPr lang="en-US" sz="1400" b="1" dirty="0" smtClean="0">
                <a:solidFill>
                  <a:srgbClr val="00B050"/>
                </a:solidFill>
              </a:rPr>
              <a:t>RSVP by November 30</a:t>
            </a:r>
            <a:r>
              <a:rPr lang="en-US" sz="1400" b="1" baseline="30000" dirty="0" smtClean="0">
                <a:solidFill>
                  <a:srgbClr val="00B050"/>
                </a:solidFill>
              </a:rPr>
              <a:t>th</a:t>
            </a:r>
            <a:r>
              <a:rPr lang="en-US" sz="1400" b="1" dirty="0" smtClean="0">
                <a:solidFill>
                  <a:srgbClr val="00B050"/>
                </a:solidFill>
              </a:rPr>
              <a:t>- call for details 454-1380</a:t>
            </a:r>
            <a:endParaRPr lang="en-US" sz="1400" dirty="0" smtClean="0">
              <a:solidFill>
                <a:srgbClr val="00B050"/>
              </a:solidFill>
            </a:endParaRPr>
          </a:p>
        </p:txBody>
      </p:sp>
      <p:sp>
        <p:nvSpPr>
          <p:cNvPr id="6" name="TextBox 5"/>
          <p:cNvSpPr txBox="1"/>
          <p:nvPr/>
        </p:nvSpPr>
        <p:spPr>
          <a:xfrm>
            <a:off x="76200" y="2057400"/>
            <a:ext cx="3276600" cy="3693319"/>
          </a:xfrm>
          <a:prstGeom prst="rect">
            <a:avLst/>
          </a:prstGeom>
          <a:noFill/>
        </p:spPr>
        <p:txBody>
          <a:bodyPr wrap="square" rtlCol="0">
            <a:spAutoFit/>
          </a:bodyPr>
          <a:lstStyle/>
          <a:p>
            <a:r>
              <a:rPr lang="en-US" sz="1400" b="1" u="sng" dirty="0" smtClean="0"/>
              <a:t>From the Desk of the 1</a:t>
            </a:r>
            <a:r>
              <a:rPr lang="en-US" sz="1400" b="1" u="sng" baseline="30000" dirty="0" smtClean="0"/>
              <a:t>st</a:t>
            </a:r>
            <a:r>
              <a:rPr lang="en-US" sz="1400" b="1" u="sng" dirty="0" smtClean="0"/>
              <a:t> Vice President:</a:t>
            </a:r>
            <a:endParaRPr lang="en-US" sz="1100" u="sng" dirty="0" smtClean="0"/>
          </a:p>
          <a:p>
            <a:r>
              <a:rPr lang="en-US" b="1" dirty="0" smtClean="0"/>
              <a:t>Contract-</a:t>
            </a:r>
          </a:p>
          <a:p>
            <a:r>
              <a:rPr lang="en-US" dirty="0" smtClean="0"/>
              <a:t>We, the Leadership and Shelly Clements, Labor Specialist are so pleased that we could deliver a wonderful contract. We negotiated for a fair and solid contract for all members, including the retirees. I not sure how long it will take to get the new contract books, so keep the old book and put the updated insert with it for reference .</a:t>
            </a:r>
          </a:p>
          <a:p>
            <a:endParaRPr lang="en-US" dirty="0"/>
          </a:p>
          <a:p>
            <a:r>
              <a:rPr lang="en-US" b="1" dirty="0" smtClean="0"/>
              <a:t>Newsletter-</a:t>
            </a:r>
          </a:p>
          <a:p>
            <a:r>
              <a:rPr lang="en-US" dirty="0" smtClean="0"/>
              <a:t>I was hoping for some new submissions. I know there are lots and lots of events, kudos or anything a member is doing that deserves recognition. Please send them. You can send them through district e-mail, the courier or drop by the office. We love pictures too.</a:t>
            </a:r>
          </a:p>
          <a:p>
            <a:endParaRPr lang="en-US" dirty="0"/>
          </a:p>
          <a:p>
            <a:r>
              <a:rPr lang="en-US" b="1" dirty="0" smtClean="0"/>
              <a:t>Changes-</a:t>
            </a:r>
            <a:endParaRPr lang="en-US" dirty="0" smtClean="0"/>
          </a:p>
          <a:p>
            <a:r>
              <a:rPr lang="en-US" dirty="0" smtClean="0"/>
              <a:t>We receive many calls  from members who are new in buildings. Some are having a difficult time feeling either welcomed or understanding their job. If you have a new staff member please take time and say </a:t>
            </a:r>
            <a:r>
              <a:rPr lang="en-US" dirty="0" err="1" smtClean="0"/>
              <a:t>hello,can</a:t>
            </a:r>
            <a:r>
              <a:rPr lang="en-US" dirty="0" smtClean="0"/>
              <a:t> I help you?</a:t>
            </a:r>
          </a:p>
          <a:p>
            <a:r>
              <a:rPr lang="en-US" dirty="0" smtClean="0"/>
              <a:t>.</a:t>
            </a:r>
          </a:p>
          <a:p>
            <a:endParaRPr lang="en-US" b="1" u="sng" dirty="0"/>
          </a:p>
        </p:txBody>
      </p:sp>
      <p:sp>
        <p:nvSpPr>
          <p:cNvPr id="7" name="TextBox 6"/>
          <p:cNvSpPr txBox="1"/>
          <p:nvPr/>
        </p:nvSpPr>
        <p:spPr>
          <a:xfrm>
            <a:off x="3429000" y="2076450"/>
            <a:ext cx="3048000" cy="400110"/>
          </a:xfrm>
          <a:prstGeom prst="rect">
            <a:avLst/>
          </a:prstGeom>
          <a:noFill/>
        </p:spPr>
        <p:txBody>
          <a:bodyPr wrap="square" rtlCol="0">
            <a:spAutoFit/>
          </a:bodyPr>
          <a:lstStyle/>
          <a:p>
            <a:endParaRPr lang="en-US" dirty="0"/>
          </a:p>
          <a:p>
            <a:endParaRPr lang="en-US" b="1" dirty="0"/>
          </a:p>
        </p:txBody>
      </p:sp>
      <p:sp>
        <p:nvSpPr>
          <p:cNvPr id="3" name="TextBox 2"/>
          <p:cNvSpPr txBox="1"/>
          <p:nvPr/>
        </p:nvSpPr>
        <p:spPr>
          <a:xfrm>
            <a:off x="152400" y="5442942"/>
            <a:ext cx="3124200" cy="4693593"/>
          </a:xfrm>
          <a:prstGeom prst="rect">
            <a:avLst/>
          </a:prstGeom>
          <a:noFill/>
        </p:spPr>
        <p:txBody>
          <a:bodyPr wrap="square" rtlCol="0">
            <a:spAutoFit/>
          </a:bodyPr>
          <a:lstStyle/>
          <a:p>
            <a:r>
              <a:rPr lang="en-US" sz="1400" b="1" u="sng" dirty="0" smtClean="0"/>
              <a:t>From the Desk of the Treasurer:</a:t>
            </a:r>
          </a:p>
          <a:p>
            <a:r>
              <a:rPr lang="en-US" b="1" dirty="0" smtClean="0"/>
              <a:t>Financial Update-</a:t>
            </a:r>
          </a:p>
          <a:p>
            <a:r>
              <a:rPr lang="en-US" dirty="0" smtClean="0"/>
              <a:t>The yearly audit has been completed and the Officers have reviewed this audit with the accounts. All members will receive a copy of the audit, the current  budget, updated By-Laws and copies of any new policies and procedures. This home mailing should arrive by the end of November. After receiving and reviewing these materials, if you have any questions please call the RAP office.</a:t>
            </a:r>
          </a:p>
          <a:p>
            <a:r>
              <a:rPr lang="en-US" b="1" u="sng" dirty="0" smtClean="0"/>
              <a:t>Please make sure the RAP office has your correct address so that you can receive these materials.</a:t>
            </a:r>
          </a:p>
          <a:p>
            <a:endParaRPr lang="en-US" b="1" u="sng" dirty="0"/>
          </a:p>
          <a:p>
            <a:r>
              <a:rPr lang="en-US" b="1" dirty="0" smtClean="0"/>
              <a:t>Professional Development-</a:t>
            </a:r>
          </a:p>
          <a:p>
            <a:r>
              <a:rPr lang="en-US" dirty="0" smtClean="0"/>
              <a:t>Please check Avatar often…..workshops are always being added.</a:t>
            </a:r>
          </a:p>
          <a:p>
            <a:endParaRPr lang="en-US" dirty="0"/>
          </a:p>
          <a:p>
            <a:r>
              <a:rPr lang="en-US" b="1" dirty="0" smtClean="0"/>
              <a:t>Important Name and Telephone Number-</a:t>
            </a:r>
          </a:p>
          <a:p>
            <a:r>
              <a:rPr lang="en-US" dirty="0" smtClean="0"/>
              <a:t>For questions relating to TA’s(certifications, credits, PD hours etc.) and/or Tuition Reimbursements…….Please</a:t>
            </a:r>
          </a:p>
          <a:p>
            <a:r>
              <a:rPr lang="en-US" dirty="0"/>
              <a:t>c</a:t>
            </a:r>
            <a:r>
              <a:rPr lang="en-US" dirty="0" smtClean="0"/>
              <a:t>all…..</a:t>
            </a:r>
            <a:r>
              <a:rPr lang="en-US" b="1" dirty="0" smtClean="0"/>
              <a:t>Daisy McFarland..262-8583.</a:t>
            </a:r>
            <a:endParaRPr lang="en-US" dirty="0" smtClean="0"/>
          </a:p>
          <a:p>
            <a:endParaRPr lang="en-US" dirty="0"/>
          </a:p>
          <a:p>
            <a:endParaRPr lang="en-US" dirty="0"/>
          </a:p>
          <a:p>
            <a:endParaRPr lang="en-US" dirty="0" smtClean="0"/>
          </a:p>
          <a:p>
            <a:endParaRPr lang="en-US" sz="1100" dirty="0"/>
          </a:p>
          <a:p>
            <a:endParaRPr lang="en-US" sz="1100" dirty="0" smtClean="0"/>
          </a:p>
          <a:p>
            <a:endParaRPr lang="en-US" sz="1100" dirty="0"/>
          </a:p>
          <a:p>
            <a:endParaRPr lang="en-US" sz="1100" dirty="0" smtClean="0"/>
          </a:p>
          <a:p>
            <a:endParaRPr lang="en-US" sz="1100" dirty="0"/>
          </a:p>
        </p:txBody>
      </p:sp>
      <p:sp>
        <p:nvSpPr>
          <p:cNvPr id="5" name="TextBox 4"/>
          <p:cNvSpPr txBox="1"/>
          <p:nvPr/>
        </p:nvSpPr>
        <p:spPr>
          <a:xfrm>
            <a:off x="3429001" y="5504021"/>
            <a:ext cx="2895600" cy="4124206"/>
          </a:xfrm>
          <a:prstGeom prst="rect">
            <a:avLst/>
          </a:prstGeom>
          <a:noFill/>
        </p:spPr>
        <p:txBody>
          <a:bodyPr wrap="square" rtlCol="0">
            <a:spAutoFit/>
          </a:bodyPr>
          <a:lstStyle/>
          <a:p>
            <a:r>
              <a:rPr lang="en-US" sz="1200" b="1" dirty="0" smtClean="0"/>
              <a:t>Health, Wellness and Safety Committee…</a:t>
            </a:r>
          </a:p>
          <a:p>
            <a:r>
              <a:rPr lang="en-US" b="1" dirty="0" smtClean="0"/>
              <a:t>Maryann Tychoniewicz, Chairperson</a:t>
            </a:r>
          </a:p>
          <a:p>
            <a:r>
              <a:rPr lang="en-US" b="1" u="sng" dirty="0" smtClean="0"/>
              <a:t>Do you need extra money?</a:t>
            </a:r>
          </a:p>
          <a:p>
            <a:r>
              <a:rPr lang="en-US" dirty="0" smtClean="0"/>
              <a:t>Have you heard about “extreme couponing”? Well, we all don’t have time to be  extreme couponers,  but </a:t>
            </a:r>
          </a:p>
          <a:p>
            <a:r>
              <a:rPr lang="en-US" dirty="0"/>
              <a:t>i</a:t>
            </a:r>
            <a:r>
              <a:rPr lang="en-US" dirty="0" smtClean="0"/>
              <a:t>t’s easy to save  $2 or $3 a week. If you did this every week, you would save $104 to $156. The savings could be a phone, cable or car payment. It’s very easy to start, just go online and you can get  free coupons or get the Sunday paper inserts. To get started here are some websites that can help you. Happy savings!</a:t>
            </a:r>
          </a:p>
          <a:p>
            <a:r>
              <a:rPr lang="en-US" dirty="0" smtClean="0">
                <a:hlinkClick r:id="rId3"/>
              </a:rPr>
              <a:t>www.couponsaremycash.com</a:t>
            </a:r>
            <a:endParaRPr lang="en-US" dirty="0" smtClean="0"/>
          </a:p>
          <a:p>
            <a:r>
              <a:rPr lang="en-US" dirty="0" smtClean="0">
                <a:hlinkClick r:id="rId4"/>
              </a:rPr>
              <a:t>www.shortcuts.com</a:t>
            </a:r>
            <a:endParaRPr lang="en-US" dirty="0" smtClean="0"/>
          </a:p>
          <a:p>
            <a:r>
              <a:rPr lang="en-US" dirty="0" smtClean="0">
                <a:hlinkClick r:id="rId5"/>
              </a:rPr>
              <a:t>www.redplum.com</a:t>
            </a:r>
            <a:endParaRPr lang="en-US" dirty="0" smtClean="0"/>
          </a:p>
          <a:p>
            <a:r>
              <a:rPr lang="en-US" dirty="0" smtClean="0">
                <a:hlinkClick r:id="rId6"/>
              </a:rPr>
              <a:t>www.couponsequalcash.com</a:t>
            </a:r>
            <a:endParaRPr lang="en-US" dirty="0" smtClean="0"/>
          </a:p>
          <a:p>
            <a:r>
              <a:rPr lang="en-US" dirty="0" smtClean="0">
                <a:hlinkClick r:id="rId7"/>
              </a:rPr>
              <a:t>www.hip2save.com</a:t>
            </a:r>
            <a:endParaRPr lang="en-US" dirty="0" smtClean="0"/>
          </a:p>
          <a:p>
            <a:r>
              <a:rPr lang="en-US" dirty="0" smtClean="0">
                <a:hlinkClick r:id="rId8"/>
              </a:rPr>
              <a:t>www.fabulesslyfrugal.com</a:t>
            </a:r>
            <a:endParaRPr lang="en-US" dirty="0" smtClean="0"/>
          </a:p>
          <a:p>
            <a:r>
              <a:rPr lang="en-US" dirty="0" smtClean="0">
                <a:hlinkClick r:id="rId9"/>
              </a:rPr>
              <a:t>www.couponsenseblog.com</a:t>
            </a:r>
            <a:endParaRPr lang="en-US" dirty="0" smtClean="0"/>
          </a:p>
          <a:p>
            <a:r>
              <a:rPr lang="en-US" dirty="0" smtClean="0">
                <a:hlinkClick r:id="rId10"/>
              </a:rPr>
              <a:t>www.coupons.com</a:t>
            </a:r>
            <a:endParaRPr lang="en-US" dirty="0" smtClean="0"/>
          </a:p>
          <a:p>
            <a:r>
              <a:rPr lang="en-US" dirty="0" smtClean="0">
                <a:hlinkClick r:id="rId11"/>
              </a:rPr>
              <a:t>www.smartsource.com</a:t>
            </a:r>
            <a:endParaRPr lang="en-US" dirty="0" smtClean="0"/>
          </a:p>
          <a:p>
            <a:endParaRPr lang="en-US" dirty="0" smtClean="0"/>
          </a:p>
          <a:p>
            <a:endParaRPr lang="en-US" dirty="0"/>
          </a:p>
          <a:p>
            <a:endParaRPr lang="en-US" b="1" dirty="0" smtClean="0"/>
          </a:p>
          <a:p>
            <a:endParaRPr lang="en-US" b="1" dirty="0"/>
          </a:p>
        </p:txBody>
      </p:sp>
      <p:pic>
        <p:nvPicPr>
          <p:cNvPr id="2052" name="Picture 4" descr="space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095375" y="4144963"/>
            <a:ext cx="381000" cy="142875"/>
          </a:xfrm>
          <a:prstGeom prst="rect">
            <a:avLst/>
          </a:prstGeom>
          <a:noFill/>
          <a:extLst>
            <a:ext uri="{909E8E84-426E-40DD-AFC4-6F175D3DCCD1}">
              <a14:hiddenFill xmlns:a14="http://schemas.microsoft.com/office/drawing/2010/main">
                <a:solidFill>
                  <a:srgbClr val="FFFFFF"/>
                </a:solidFill>
              </a14:hiddenFill>
            </a:ext>
          </a:extLst>
        </p:spPr>
      </p:pic>
      <p:pic>
        <p:nvPicPr>
          <p:cNvPr id="2053" name="Picture 5" descr="space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095375" y="4144963"/>
            <a:ext cx="95250" cy="66675"/>
          </a:xfrm>
          <a:prstGeom prst="rect">
            <a:avLst/>
          </a:prstGeom>
          <a:noFill/>
          <a:extLst>
            <a:ext uri="{909E8E84-426E-40DD-AFC4-6F175D3DCCD1}">
              <a14:hiddenFill xmlns:a14="http://schemas.microsoft.com/office/drawing/2010/main">
                <a:solidFill>
                  <a:srgbClr val="FFFFFF"/>
                </a:solidFill>
              </a14:hiddenFill>
            </a:ext>
          </a:extLst>
        </p:spPr>
      </p:pic>
      <p:pic>
        <p:nvPicPr>
          <p:cNvPr id="2050" name="Picture 2" descr="C:\Documents and Settings\Property of RAP\Local Settings\Temporary Internet Files\Content.IE5\PVB2C5KW\MC900290551[1].wmf"/>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390525" y="480162"/>
            <a:ext cx="1409700" cy="1369133"/>
          </a:xfrm>
          <a:prstGeom prst="rect">
            <a:avLst/>
          </a:prstGeom>
          <a:noFill/>
          <a:extLst>
            <a:ext uri="{909E8E84-426E-40DD-AFC4-6F175D3DCCD1}">
              <a14:hiddenFill xmlns:a14="http://schemas.microsoft.com/office/drawing/2010/main">
                <a:solidFill>
                  <a:srgbClr val="FFFFFF"/>
                </a:solidFill>
              </a14:hiddenFill>
            </a:ext>
          </a:extLst>
        </p:spPr>
      </p:pic>
      <p:pic>
        <p:nvPicPr>
          <p:cNvPr id="2051" name="Picture 3" descr="C:\Documents and Settings\Property of RAP\Local Settings\Temporary Internet Files\Content.IE5\PVB2C5KW\MC900290551[1].wmf"/>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4962525" y="480162"/>
            <a:ext cx="1438275" cy="1396885"/>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p:cNvSpPr txBox="1"/>
          <p:nvPr/>
        </p:nvSpPr>
        <p:spPr>
          <a:xfrm>
            <a:off x="3276600" y="2076450"/>
            <a:ext cx="3505200" cy="3385542"/>
          </a:xfrm>
          <a:prstGeom prst="rect">
            <a:avLst/>
          </a:prstGeom>
          <a:noFill/>
        </p:spPr>
        <p:txBody>
          <a:bodyPr wrap="square" rtlCol="0">
            <a:spAutoFit/>
          </a:bodyPr>
          <a:lstStyle/>
          <a:p>
            <a:r>
              <a:rPr lang="en-US" sz="1400" b="1" u="sng" dirty="0" smtClean="0"/>
              <a:t>From the Desk of the 2</a:t>
            </a:r>
            <a:r>
              <a:rPr lang="en-US" sz="1400" b="1" u="sng" baseline="30000" dirty="0" smtClean="0"/>
              <a:t>nd</a:t>
            </a:r>
            <a:r>
              <a:rPr lang="en-US" sz="1400" b="1" u="sng" dirty="0" smtClean="0"/>
              <a:t> President:</a:t>
            </a:r>
          </a:p>
          <a:p>
            <a:r>
              <a:rPr lang="en-US" dirty="0" smtClean="0"/>
              <a:t>I would like to thank all of the members that came out and </a:t>
            </a:r>
          </a:p>
          <a:p>
            <a:r>
              <a:rPr lang="en-US" dirty="0"/>
              <a:t>v</a:t>
            </a:r>
            <a:r>
              <a:rPr lang="en-US" dirty="0" smtClean="0"/>
              <a:t>oted for the contract. The Negotiation Committee worked hard and put a lot of time and effort to have a good contract</a:t>
            </a:r>
          </a:p>
          <a:p>
            <a:r>
              <a:rPr lang="en-US" dirty="0"/>
              <a:t>f</a:t>
            </a:r>
            <a:r>
              <a:rPr lang="en-US" dirty="0" smtClean="0"/>
              <a:t>or the next three years.</a:t>
            </a:r>
          </a:p>
          <a:p>
            <a:endParaRPr lang="en-US" dirty="0"/>
          </a:p>
          <a:p>
            <a:r>
              <a:rPr lang="en-US" dirty="0" smtClean="0"/>
              <a:t>We had our Hispanic Heritage Celebration October 12</a:t>
            </a:r>
            <a:r>
              <a:rPr lang="en-US" baseline="30000" dirty="0" smtClean="0"/>
              <a:t>th</a:t>
            </a:r>
            <a:r>
              <a:rPr lang="en-US" dirty="0" smtClean="0"/>
              <a:t> ,2011.</a:t>
            </a:r>
          </a:p>
          <a:p>
            <a:r>
              <a:rPr lang="en-US" dirty="0" smtClean="0"/>
              <a:t>There was a great group of people that came to share and have a great time. I really enjoyed the way people were interacting with each other, when we played the game “ How much you know about Hispanic Countries”. To see people work as a team made everything worthwhile.. We were able to give out 11 gifts. I would like to say thank you to all of you that took the time to come out. I hope you enjoyed yourselves as much as the Social Committee and Leadership did.</a:t>
            </a:r>
          </a:p>
          <a:p>
            <a:r>
              <a:rPr lang="en-US" dirty="0" smtClean="0"/>
              <a:t>Thank you to Shelly Clements for the pictures. Thank you very much to all of you that were helping out. Without you the event would not have been a success and so much fun!</a:t>
            </a:r>
          </a:p>
          <a:p>
            <a:endParaRPr lang="en-US" dirty="0"/>
          </a:p>
          <a:p>
            <a:r>
              <a:rPr lang="en-US" dirty="0" smtClean="0"/>
              <a:t>The Social Committee is putting together the next Holiday Celebration. Information included in the newsletter.</a:t>
            </a:r>
            <a:endParaRPr lang="en-US" dirty="0"/>
          </a:p>
        </p:txBody>
      </p:sp>
    </p:spTree>
    <p:extLst>
      <p:ext uri="{BB962C8B-B14F-4D97-AF65-F5344CB8AC3E}">
        <p14:creationId xmlns:p14="http://schemas.microsoft.com/office/powerpoint/2010/main" val="15667059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3352800" y="381000"/>
            <a:ext cx="3181351" cy="1046440"/>
          </a:xfrm>
          <a:prstGeom prst="rect">
            <a:avLst/>
          </a:prstGeom>
          <a:noFill/>
        </p:spPr>
        <p:txBody>
          <a:bodyPr wrap="square" rtlCol="0">
            <a:spAutoFit/>
          </a:bodyPr>
          <a:lstStyle/>
          <a:p>
            <a:r>
              <a:rPr lang="en-US" sz="1200" b="1" dirty="0" smtClean="0">
                <a:solidFill>
                  <a:srgbClr val="C00000"/>
                </a:solidFill>
              </a:rPr>
              <a:t>RAP’s National Union Affiliations</a:t>
            </a:r>
            <a:endParaRPr lang="en-US" sz="1200" dirty="0" smtClean="0"/>
          </a:p>
          <a:p>
            <a:r>
              <a:rPr lang="en-US" dirty="0" smtClean="0"/>
              <a:t>NYSUT and AFT, provide ads which offers different opportunities for our members. Please check out all the benefits at their websites. </a:t>
            </a:r>
            <a:r>
              <a:rPr lang="en-US" dirty="0" smtClean="0">
                <a:hlinkClick r:id="rId3"/>
              </a:rPr>
              <a:t>www.aft.org</a:t>
            </a:r>
            <a:r>
              <a:rPr lang="en-US" dirty="0" smtClean="0"/>
              <a:t> and </a:t>
            </a:r>
            <a:r>
              <a:rPr lang="en-US" dirty="0" smtClean="0">
                <a:hlinkClick r:id="rId4"/>
              </a:rPr>
              <a:t>www.nysut.org</a:t>
            </a:r>
            <a:endParaRPr lang="en-US" dirty="0" smtClean="0"/>
          </a:p>
          <a:p>
            <a:endParaRPr lang="en-US" dirty="0"/>
          </a:p>
        </p:txBody>
      </p:sp>
      <p:pic>
        <p:nvPicPr>
          <p:cNvPr id="2050" name="Picture 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439877" y="1264338"/>
            <a:ext cx="2667000" cy="1316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extBox 2"/>
          <p:cNvSpPr txBox="1"/>
          <p:nvPr/>
        </p:nvSpPr>
        <p:spPr>
          <a:xfrm>
            <a:off x="152400" y="381000"/>
            <a:ext cx="2971800" cy="1508105"/>
          </a:xfrm>
          <a:prstGeom prst="rect">
            <a:avLst/>
          </a:prstGeom>
          <a:noFill/>
        </p:spPr>
        <p:txBody>
          <a:bodyPr wrap="square" rtlCol="0">
            <a:spAutoFit/>
          </a:bodyPr>
          <a:lstStyle/>
          <a:p>
            <a:r>
              <a:rPr lang="en-US" sz="1200" b="1" u="sng" dirty="0" smtClean="0"/>
              <a:t>Calendar of Events:</a:t>
            </a:r>
            <a:endParaRPr lang="en-US" sz="1200" b="1" u="sng" dirty="0"/>
          </a:p>
          <a:p>
            <a:r>
              <a:rPr lang="en-US" dirty="0" smtClean="0"/>
              <a:t>Nov. </a:t>
            </a:r>
            <a:r>
              <a:rPr lang="en-US" dirty="0"/>
              <a:t>15</a:t>
            </a:r>
            <a:r>
              <a:rPr lang="en-US" baseline="30000" dirty="0"/>
              <a:t>th </a:t>
            </a:r>
            <a:r>
              <a:rPr lang="en-US" dirty="0"/>
              <a:t> NYSUT SRP Recognition Day</a:t>
            </a:r>
          </a:p>
          <a:p>
            <a:r>
              <a:rPr lang="en-US" dirty="0"/>
              <a:t>                       (School Related Professional) </a:t>
            </a:r>
          </a:p>
          <a:p>
            <a:r>
              <a:rPr lang="en-US" dirty="0" smtClean="0"/>
              <a:t>Nov. </a:t>
            </a:r>
            <a:r>
              <a:rPr lang="en-US" dirty="0"/>
              <a:t>16</a:t>
            </a:r>
            <a:r>
              <a:rPr lang="en-US" baseline="30000" dirty="0"/>
              <a:t>th</a:t>
            </a:r>
            <a:r>
              <a:rPr lang="en-US" dirty="0"/>
              <a:t> Board of Education 6:30 @Central </a:t>
            </a:r>
            <a:r>
              <a:rPr lang="en-US" dirty="0" smtClean="0"/>
              <a:t>Office</a:t>
            </a:r>
          </a:p>
          <a:p>
            <a:r>
              <a:rPr lang="en-US" dirty="0" smtClean="0"/>
              <a:t>Nov. 23-25th Thanksgiving Recess (paid)</a:t>
            </a:r>
          </a:p>
          <a:p>
            <a:r>
              <a:rPr lang="en-US" dirty="0" smtClean="0"/>
              <a:t>Dec. 9</a:t>
            </a:r>
            <a:r>
              <a:rPr lang="en-US" baseline="30000" dirty="0" smtClean="0"/>
              <a:t>th</a:t>
            </a:r>
            <a:r>
              <a:rPr lang="en-US" dirty="0" smtClean="0"/>
              <a:t>- Holiday Social Hour 4:30-7:30pm</a:t>
            </a:r>
          </a:p>
          <a:p>
            <a:r>
              <a:rPr lang="en-US" dirty="0" smtClean="0"/>
              <a:t>Dec. 15</a:t>
            </a:r>
            <a:r>
              <a:rPr lang="en-US" baseline="30000" dirty="0" smtClean="0"/>
              <a:t>th</a:t>
            </a:r>
            <a:r>
              <a:rPr lang="en-US" dirty="0" smtClean="0"/>
              <a:t> Board of Education 6:30@ Central Office</a:t>
            </a:r>
          </a:p>
          <a:p>
            <a:r>
              <a:rPr lang="en-US" dirty="0" smtClean="0"/>
              <a:t>Dec. 22-Jan.2 Winter Recess</a:t>
            </a:r>
            <a:endParaRPr lang="en-US" dirty="0"/>
          </a:p>
          <a:p>
            <a:r>
              <a:rPr lang="en-US" dirty="0"/>
              <a:t>                               </a:t>
            </a:r>
          </a:p>
        </p:txBody>
      </p:sp>
      <p:sp>
        <p:nvSpPr>
          <p:cNvPr id="5" name="TextBox 4"/>
          <p:cNvSpPr txBox="1"/>
          <p:nvPr/>
        </p:nvSpPr>
        <p:spPr>
          <a:xfrm>
            <a:off x="3333750" y="2667000"/>
            <a:ext cx="3037123" cy="4001095"/>
          </a:xfrm>
          <a:prstGeom prst="rect">
            <a:avLst/>
          </a:prstGeom>
          <a:noFill/>
        </p:spPr>
        <p:txBody>
          <a:bodyPr wrap="square" rtlCol="0">
            <a:spAutoFit/>
          </a:bodyPr>
          <a:lstStyle/>
          <a:p>
            <a:pPr algn="ctr"/>
            <a:r>
              <a:rPr lang="en-US" sz="1200" b="1" u="sng" dirty="0" smtClean="0">
                <a:solidFill>
                  <a:srgbClr val="FF0000"/>
                </a:solidFill>
              </a:rPr>
              <a:t>Know Your Contract</a:t>
            </a:r>
          </a:p>
          <a:p>
            <a:pPr algn="ctr"/>
            <a:r>
              <a:rPr lang="en-US" sz="1100" b="1" dirty="0" smtClean="0"/>
              <a:t>Section 21</a:t>
            </a:r>
          </a:p>
          <a:p>
            <a:pPr algn="ctr"/>
            <a:r>
              <a:rPr lang="en-US" sz="1100" b="1" dirty="0" smtClean="0"/>
              <a:t>Salaries B Increments</a:t>
            </a:r>
          </a:p>
          <a:p>
            <a:pPr marL="228600" indent="-228600">
              <a:buAutoNum type="arabicParenBoth"/>
            </a:pPr>
            <a:r>
              <a:rPr lang="en-US" b="1" dirty="0" smtClean="0"/>
              <a:t>All regular yearly increments (see Appendix “A” Salary Schedule ) shall become effective with the first complete biweekly period following July 1.</a:t>
            </a:r>
          </a:p>
          <a:p>
            <a:pPr marL="228600" indent="-228600">
              <a:buAutoNum type="arabicParenBoth"/>
            </a:pPr>
            <a:r>
              <a:rPr lang="en-US" b="1" dirty="0" smtClean="0"/>
              <a:t>The normal increment for fully satisfactory service shall be as provided in the respective salary schedules.</a:t>
            </a:r>
          </a:p>
          <a:p>
            <a:pPr marL="228600" indent="-228600">
              <a:buAutoNum type="arabicParenBoth"/>
            </a:pPr>
            <a:r>
              <a:rPr lang="en-US" b="1" dirty="0" smtClean="0"/>
              <a:t>(a) Employment beginning before February  shall  receive a normal salary increment on July 1.</a:t>
            </a:r>
          </a:p>
          <a:p>
            <a:r>
              <a:rPr lang="en-US" b="1" dirty="0" smtClean="0"/>
              <a:t>        (b) Employment beginning on February 1 or </a:t>
            </a:r>
          </a:p>
          <a:p>
            <a:r>
              <a:rPr lang="en-US" b="1" dirty="0"/>
              <a:t> </a:t>
            </a:r>
            <a:r>
              <a:rPr lang="en-US" b="1" dirty="0" smtClean="0"/>
              <a:t>        thereafter shall not receive a normal salary </a:t>
            </a:r>
            <a:endParaRPr lang="en-US" b="1" dirty="0"/>
          </a:p>
          <a:p>
            <a:r>
              <a:rPr lang="en-US" b="1" dirty="0" smtClean="0"/>
              <a:t>         increment on July 1, of the same year.</a:t>
            </a:r>
          </a:p>
          <a:p>
            <a:pPr marL="228600" indent="-228600">
              <a:buAutoNum type="arabicParenBoth" startAt="4"/>
            </a:pPr>
            <a:r>
              <a:rPr lang="en-US" b="1" dirty="0" smtClean="0"/>
              <a:t>Unit members on long term leaves( Educational, </a:t>
            </a:r>
          </a:p>
          <a:p>
            <a:r>
              <a:rPr lang="en-US" b="1" dirty="0" smtClean="0"/>
              <a:t>        Parental, family, illness) for one-half year</a:t>
            </a:r>
          </a:p>
          <a:p>
            <a:r>
              <a:rPr lang="en-US" b="1" dirty="0"/>
              <a:t> </a:t>
            </a:r>
            <a:r>
              <a:rPr lang="en-US" b="1" dirty="0" smtClean="0"/>
              <a:t>       (5 months) or less will receive the regular yearly </a:t>
            </a:r>
          </a:p>
          <a:p>
            <a:r>
              <a:rPr lang="en-US" b="1" dirty="0"/>
              <a:t> </a:t>
            </a:r>
            <a:r>
              <a:rPr lang="en-US" b="1" dirty="0" smtClean="0"/>
              <a:t>       increment. Unit members on such leave for</a:t>
            </a:r>
          </a:p>
          <a:p>
            <a:r>
              <a:rPr lang="en-US" b="1" dirty="0"/>
              <a:t> </a:t>
            </a:r>
            <a:r>
              <a:rPr lang="en-US" b="1" dirty="0" smtClean="0"/>
              <a:t>       more than one-year(5 months) will not receive</a:t>
            </a:r>
          </a:p>
          <a:p>
            <a:r>
              <a:rPr lang="en-US" b="1" dirty="0"/>
              <a:t> </a:t>
            </a:r>
            <a:r>
              <a:rPr lang="en-US" b="1" dirty="0" smtClean="0"/>
              <a:t>       the regular yearly increment.</a:t>
            </a:r>
          </a:p>
          <a:p>
            <a:r>
              <a:rPr lang="en-US" b="1" dirty="0" smtClean="0">
                <a:solidFill>
                  <a:srgbClr val="FF0000"/>
                </a:solidFill>
              </a:rPr>
              <a:t>We have many members call concerning their pay increments. Many members were unaware of the implications of taking time off. Please take the time to read your contract book so you know your rights. Call the office if you have any questions.</a:t>
            </a:r>
            <a:endParaRPr lang="en-US" b="1" dirty="0">
              <a:solidFill>
                <a:srgbClr val="FF0000"/>
              </a:solidFill>
            </a:endParaRPr>
          </a:p>
        </p:txBody>
      </p:sp>
      <p:sp>
        <p:nvSpPr>
          <p:cNvPr id="2" name="TextBox 1"/>
          <p:cNvSpPr txBox="1"/>
          <p:nvPr/>
        </p:nvSpPr>
        <p:spPr>
          <a:xfrm>
            <a:off x="76200" y="1889105"/>
            <a:ext cx="3257550" cy="461665"/>
          </a:xfrm>
          <a:prstGeom prst="rect">
            <a:avLst/>
          </a:prstGeom>
          <a:noFill/>
        </p:spPr>
        <p:txBody>
          <a:bodyPr wrap="square" rtlCol="0">
            <a:spAutoFit/>
          </a:bodyPr>
          <a:lstStyle/>
          <a:p>
            <a:r>
              <a:rPr lang="en-US" sz="1200" b="1" dirty="0" smtClean="0"/>
              <a:t>Hispanic Heritage Celebration Pictures</a:t>
            </a:r>
          </a:p>
          <a:p>
            <a:endParaRPr lang="en-US" sz="1200" b="1" dirty="0"/>
          </a:p>
        </p:txBody>
      </p:sp>
      <p:pic>
        <p:nvPicPr>
          <p:cNvPr id="4"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3703" y="3776365"/>
            <a:ext cx="1441393" cy="1085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1" name="Picture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695450" y="2219325"/>
            <a:ext cx="1428750" cy="1076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2"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46738" y="6960661"/>
            <a:ext cx="1135321" cy="1507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3"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975515" y="5257800"/>
            <a:ext cx="1135320" cy="1507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4"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828800" y="3785890"/>
            <a:ext cx="1428750" cy="1076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7" name="Picture 9"/>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105401" y="7339012"/>
            <a:ext cx="1428750" cy="1076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9" name="Picture 1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48876" y="2219324"/>
            <a:ext cx="1428750" cy="1076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60" name="Picture 1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514725" y="7339012"/>
            <a:ext cx="1428750" cy="1076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TextBox 9"/>
          <p:cNvSpPr txBox="1"/>
          <p:nvPr/>
        </p:nvSpPr>
        <p:spPr>
          <a:xfrm>
            <a:off x="1704975" y="3295650"/>
            <a:ext cx="1419225" cy="215444"/>
          </a:xfrm>
          <a:prstGeom prst="rect">
            <a:avLst/>
          </a:prstGeom>
          <a:noFill/>
        </p:spPr>
        <p:txBody>
          <a:bodyPr wrap="square" rtlCol="0">
            <a:spAutoFit/>
          </a:bodyPr>
          <a:lstStyle/>
          <a:p>
            <a:r>
              <a:rPr lang="en-US" sz="800" dirty="0" smtClean="0"/>
              <a:t>The “ Thank You” gifts</a:t>
            </a:r>
            <a:endParaRPr lang="en-US" sz="800" dirty="0"/>
          </a:p>
        </p:txBody>
      </p:sp>
      <p:pic>
        <p:nvPicPr>
          <p:cNvPr id="2061" name="Picture 13"/>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93703" y="5296316"/>
            <a:ext cx="1428750" cy="1076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62" name="Picture 14"/>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905000" y="7358062"/>
            <a:ext cx="1428750" cy="1076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3" name="TextBox 12"/>
          <p:cNvSpPr txBox="1"/>
          <p:nvPr/>
        </p:nvSpPr>
        <p:spPr>
          <a:xfrm rot="10800000" flipV="1">
            <a:off x="152400" y="3295650"/>
            <a:ext cx="1425226" cy="461665"/>
          </a:xfrm>
          <a:prstGeom prst="rect">
            <a:avLst/>
          </a:prstGeom>
          <a:noFill/>
        </p:spPr>
        <p:txBody>
          <a:bodyPr wrap="square" rtlCol="0">
            <a:spAutoFit/>
          </a:bodyPr>
          <a:lstStyle/>
          <a:p>
            <a:r>
              <a:rPr lang="en-US" sz="800" dirty="0" smtClean="0"/>
              <a:t>President Margie Brumfield and Board member Terry Spiva greeting everyone.</a:t>
            </a:r>
            <a:endParaRPr lang="en-US" sz="800" dirty="0"/>
          </a:p>
        </p:txBody>
      </p:sp>
      <p:sp>
        <p:nvSpPr>
          <p:cNvPr id="14" name="TextBox 13"/>
          <p:cNvSpPr txBox="1"/>
          <p:nvPr/>
        </p:nvSpPr>
        <p:spPr>
          <a:xfrm rot="10800000" flipV="1">
            <a:off x="152397" y="6422558"/>
            <a:ext cx="1425228" cy="461665"/>
          </a:xfrm>
          <a:prstGeom prst="rect">
            <a:avLst/>
          </a:prstGeom>
          <a:noFill/>
        </p:spPr>
        <p:txBody>
          <a:bodyPr wrap="square" rtlCol="0">
            <a:spAutoFit/>
          </a:bodyPr>
          <a:lstStyle/>
          <a:p>
            <a:r>
              <a:rPr lang="en-US" sz="800" dirty="0" smtClean="0"/>
              <a:t>Hey, look I won! That lucky person is Maria Perez – McKnight from Montessori.</a:t>
            </a:r>
            <a:endParaRPr lang="en-US" sz="800" dirty="0"/>
          </a:p>
        </p:txBody>
      </p:sp>
      <p:sp>
        <p:nvSpPr>
          <p:cNvPr id="15" name="TextBox 14"/>
          <p:cNvSpPr txBox="1"/>
          <p:nvPr/>
        </p:nvSpPr>
        <p:spPr>
          <a:xfrm rot="10800000" flipV="1">
            <a:off x="193699" y="8508797"/>
            <a:ext cx="1520800" cy="369332"/>
          </a:xfrm>
          <a:prstGeom prst="rect">
            <a:avLst/>
          </a:prstGeom>
          <a:noFill/>
        </p:spPr>
        <p:txBody>
          <a:bodyPr wrap="square" rtlCol="0">
            <a:spAutoFit/>
          </a:bodyPr>
          <a:lstStyle/>
          <a:p>
            <a:r>
              <a:rPr lang="en-US" sz="800" dirty="0" smtClean="0"/>
              <a:t>Everyone</a:t>
            </a:r>
            <a:r>
              <a:rPr lang="en-US" dirty="0" smtClean="0"/>
              <a:t> </a:t>
            </a:r>
            <a:r>
              <a:rPr lang="en-US" sz="800" dirty="0" smtClean="0"/>
              <a:t>being served food by the committee.</a:t>
            </a:r>
            <a:endParaRPr lang="en-US" sz="800" dirty="0"/>
          </a:p>
        </p:txBody>
      </p:sp>
      <p:sp>
        <p:nvSpPr>
          <p:cNvPr id="16" name="TextBox 15"/>
          <p:cNvSpPr txBox="1"/>
          <p:nvPr/>
        </p:nvSpPr>
        <p:spPr>
          <a:xfrm>
            <a:off x="1975515" y="6764863"/>
            <a:ext cx="1377285" cy="338554"/>
          </a:xfrm>
          <a:prstGeom prst="rect">
            <a:avLst/>
          </a:prstGeom>
          <a:noFill/>
        </p:spPr>
        <p:txBody>
          <a:bodyPr wrap="square" rtlCol="0">
            <a:spAutoFit/>
          </a:bodyPr>
          <a:lstStyle/>
          <a:p>
            <a:r>
              <a:rPr lang="en-US" sz="800" dirty="0" smtClean="0"/>
              <a:t>Make sure you save the committee some food!</a:t>
            </a:r>
            <a:endParaRPr lang="en-US" sz="800" dirty="0"/>
          </a:p>
        </p:txBody>
      </p:sp>
      <p:sp>
        <p:nvSpPr>
          <p:cNvPr id="18" name="TextBox 17"/>
          <p:cNvSpPr txBox="1"/>
          <p:nvPr/>
        </p:nvSpPr>
        <p:spPr>
          <a:xfrm>
            <a:off x="193698" y="4862215"/>
            <a:ext cx="1501752" cy="461665"/>
          </a:xfrm>
          <a:prstGeom prst="rect">
            <a:avLst/>
          </a:prstGeom>
          <a:noFill/>
        </p:spPr>
        <p:txBody>
          <a:bodyPr wrap="square" rtlCol="0">
            <a:spAutoFit/>
          </a:bodyPr>
          <a:lstStyle/>
          <a:p>
            <a:r>
              <a:rPr lang="en-US" sz="800" dirty="0" smtClean="0"/>
              <a:t>Angie Rivera, Committee Chair</a:t>
            </a:r>
          </a:p>
          <a:p>
            <a:r>
              <a:rPr lang="en-US" sz="800" dirty="0" smtClean="0"/>
              <a:t>&amp; 2</a:t>
            </a:r>
            <a:r>
              <a:rPr lang="en-US" sz="800" baseline="30000" dirty="0" smtClean="0"/>
              <a:t>nd</a:t>
            </a:r>
            <a:r>
              <a:rPr lang="en-US" sz="800" dirty="0" smtClean="0"/>
              <a:t> VP, conducting a Hispanic Trivia game.</a:t>
            </a:r>
            <a:endParaRPr lang="en-US" sz="800" dirty="0"/>
          </a:p>
        </p:txBody>
      </p:sp>
      <p:sp>
        <p:nvSpPr>
          <p:cNvPr id="19" name="TextBox 18"/>
          <p:cNvSpPr txBox="1"/>
          <p:nvPr/>
        </p:nvSpPr>
        <p:spPr>
          <a:xfrm>
            <a:off x="1828800" y="4862215"/>
            <a:ext cx="1428750" cy="338554"/>
          </a:xfrm>
          <a:prstGeom prst="rect">
            <a:avLst/>
          </a:prstGeom>
          <a:noFill/>
        </p:spPr>
        <p:txBody>
          <a:bodyPr wrap="square" rtlCol="0">
            <a:spAutoFit/>
          </a:bodyPr>
          <a:lstStyle/>
          <a:p>
            <a:r>
              <a:rPr lang="en-US" sz="800" dirty="0" smtClean="0"/>
              <a:t>The members trying to win the game.</a:t>
            </a:r>
            <a:endParaRPr lang="en-US" sz="800" dirty="0"/>
          </a:p>
        </p:txBody>
      </p:sp>
      <p:sp>
        <p:nvSpPr>
          <p:cNvPr id="20" name="TextBox 19"/>
          <p:cNvSpPr txBox="1"/>
          <p:nvPr/>
        </p:nvSpPr>
        <p:spPr>
          <a:xfrm>
            <a:off x="1905000" y="8434387"/>
            <a:ext cx="1447800" cy="338554"/>
          </a:xfrm>
          <a:prstGeom prst="rect">
            <a:avLst/>
          </a:prstGeom>
          <a:noFill/>
        </p:spPr>
        <p:txBody>
          <a:bodyPr wrap="square" rtlCol="0">
            <a:spAutoFit/>
          </a:bodyPr>
          <a:lstStyle/>
          <a:p>
            <a:r>
              <a:rPr lang="en-US" sz="800" dirty="0" smtClean="0"/>
              <a:t>The desserts  are way down at the end</a:t>
            </a:r>
            <a:endParaRPr lang="en-US" sz="800" dirty="0"/>
          </a:p>
        </p:txBody>
      </p:sp>
      <p:sp>
        <p:nvSpPr>
          <p:cNvPr id="21" name="TextBox 20"/>
          <p:cNvSpPr txBox="1"/>
          <p:nvPr/>
        </p:nvSpPr>
        <p:spPr>
          <a:xfrm>
            <a:off x="3514725" y="8415337"/>
            <a:ext cx="1428750" cy="584775"/>
          </a:xfrm>
          <a:prstGeom prst="rect">
            <a:avLst/>
          </a:prstGeom>
          <a:noFill/>
        </p:spPr>
        <p:txBody>
          <a:bodyPr wrap="square" rtlCol="0">
            <a:spAutoFit/>
          </a:bodyPr>
          <a:lstStyle/>
          <a:p>
            <a:r>
              <a:rPr lang="en-US" sz="800" dirty="0" smtClean="0"/>
              <a:t>Board member Cedric </a:t>
            </a:r>
            <a:r>
              <a:rPr lang="en-US" sz="800" dirty="0" err="1" smtClean="0"/>
              <a:t>Moorehead</a:t>
            </a:r>
            <a:r>
              <a:rPr lang="en-US" sz="800" dirty="0" smtClean="0"/>
              <a:t>  enjoying the food and chatting with the members.</a:t>
            </a:r>
            <a:endParaRPr lang="en-US" sz="800" dirty="0"/>
          </a:p>
        </p:txBody>
      </p:sp>
      <p:sp>
        <p:nvSpPr>
          <p:cNvPr id="22" name="TextBox 21"/>
          <p:cNvSpPr txBox="1"/>
          <p:nvPr/>
        </p:nvSpPr>
        <p:spPr>
          <a:xfrm>
            <a:off x="5105401" y="8434387"/>
            <a:ext cx="1428750" cy="584775"/>
          </a:xfrm>
          <a:prstGeom prst="rect">
            <a:avLst/>
          </a:prstGeom>
          <a:noFill/>
        </p:spPr>
        <p:txBody>
          <a:bodyPr wrap="square" rtlCol="0">
            <a:spAutoFit/>
          </a:bodyPr>
          <a:lstStyle/>
          <a:p>
            <a:r>
              <a:rPr lang="en-US" sz="800" dirty="0" smtClean="0"/>
              <a:t>Committee members Terry </a:t>
            </a:r>
            <a:r>
              <a:rPr lang="en-US" sz="800" dirty="0" err="1" smtClean="0"/>
              <a:t>Spiva</a:t>
            </a:r>
            <a:r>
              <a:rPr lang="en-US" sz="800" dirty="0" smtClean="0"/>
              <a:t>, Angie Rivera, Andrea </a:t>
            </a:r>
            <a:r>
              <a:rPr lang="en-US" sz="800" dirty="0" err="1" smtClean="0"/>
              <a:t>Gorkin</a:t>
            </a:r>
            <a:r>
              <a:rPr lang="en-US" sz="800" dirty="0" smtClean="0"/>
              <a:t>, Mary </a:t>
            </a:r>
            <a:r>
              <a:rPr lang="en-US" sz="800" dirty="0" err="1" smtClean="0"/>
              <a:t>Lerkins</a:t>
            </a:r>
            <a:r>
              <a:rPr lang="en-US" sz="800" dirty="0" smtClean="0"/>
              <a:t> and Flora Mills(RAP secretary).</a:t>
            </a:r>
            <a:endParaRPr lang="en-US" sz="800" dirty="0"/>
          </a:p>
        </p:txBody>
      </p:sp>
      <p:cxnSp>
        <p:nvCxnSpPr>
          <p:cNvPr id="26" name="Straight Connector 25"/>
          <p:cNvCxnSpPr/>
          <p:nvPr/>
        </p:nvCxnSpPr>
        <p:spPr>
          <a:xfrm>
            <a:off x="3439877" y="6884223"/>
            <a:ext cx="309427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a:off x="152400" y="1752600"/>
            <a:ext cx="29718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4204481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0" y="381000"/>
            <a:ext cx="6858000" cy="1219200"/>
          </a:xfrm>
          <a:solidFill>
            <a:schemeClr val="bg1"/>
          </a:solidFill>
          <a:ln w="57150" cmpd="thinThick">
            <a:solidFill>
              <a:schemeClr val="tx1">
                <a:lumMod val="95000"/>
                <a:lumOff val="5000"/>
              </a:schemeClr>
            </a:solidFill>
          </a:ln>
        </p:spPr>
        <p:txBody>
          <a:bodyPr>
            <a:normAutofit/>
          </a:bodyPr>
          <a:lstStyle/>
          <a:p>
            <a:pPr eaLnBrk="1" hangingPunct="1">
              <a:defRPr/>
            </a:pPr>
            <a:r>
              <a:rPr lang="en-US" sz="1300" dirty="0" smtClean="0"/>
              <a:t>                </a:t>
            </a:r>
            <a:r>
              <a:rPr lang="en-US" sz="3600" dirty="0" smtClean="0"/>
              <a:t>Happy Birthday from R.A.P!!</a:t>
            </a:r>
            <a:r>
              <a:rPr lang="en-US" sz="1300" dirty="0" smtClean="0"/>
              <a:t>              </a:t>
            </a:r>
            <a:br>
              <a:rPr lang="en-US" sz="1300" dirty="0" smtClean="0"/>
            </a:br>
            <a:r>
              <a:rPr lang="en-US" sz="1300" dirty="0" smtClean="0"/>
              <a:t>                                                          </a:t>
            </a:r>
            <a:r>
              <a:rPr lang="en-US" sz="1000" dirty="0" smtClean="0"/>
              <a:t>According to RAPS latest Information</a:t>
            </a:r>
          </a:p>
        </p:txBody>
      </p:sp>
      <p:sp>
        <p:nvSpPr>
          <p:cNvPr id="22530" name="Text Placeholder 9"/>
          <p:cNvSpPr>
            <a:spLocks noGrp="1"/>
          </p:cNvSpPr>
          <p:nvPr>
            <p:ph type="body" sz="half" idx="2"/>
          </p:nvPr>
        </p:nvSpPr>
        <p:spPr>
          <a:xfrm>
            <a:off x="152400" y="1676400"/>
            <a:ext cx="3200400" cy="5791200"/>
          </a:xfrm>
          <a:solidFill>
            <a:schemeClr val="bg1"/>
          </a:solidFill>
          <a:ln w="57150">
            <a:solidFill>
              <a:schemeClr val="tx1"/>
            </a:solidFill>
          </a:ln>
        </p:spPr>
        <p:txBody>
          <a:bodyPr/>
          <a:lstStyle/>
          <a:p>
            <a:pPr algn="ctr" eaLnBrk="1" hangingPunct="1"/>
            <a:r>
              <a:rPr lang="en-US" sz="1600" dirty="0" smtClean="0"/>
              <a:t>NOVEMBER 2011</a:t>
            </a:r>
          </a:p>
          <a:p>
            <a:pPr eaLnBrk="1" hangingPunct="1"/>
            <a:r>
              <a:rPr lang="en-US" sz="800" dirty="0" smtClean="0"/>
              <a:t>1- Gretchen Nesmith	                                     	18- Cindy Anderson	</a:t>
            </a:r>
          </a:p>
          <a:p>
            <a:pPr eaLnBrk="1" hangingPunct="1"/>
            <a:r>
              <a:rPr lang="en-US" sz="800" dirty="0" smtClean="0"/>
              <a:t>1- Walesca Rivera		18- Corinne Blakley	</a:t>
            </a:r>
          </a:p>
          <a:p>
            <a:pPr eaLnBrk="1" hangingPunct="1"/>
            <a:r>
              <a:rPr lang="en-US" sz="800" dirty="0" smtClean="0"/>
              <a:t>2- Lynda Debruyn	                                         18- Timika Dix</a:t>
            </a:r>
          </a:p>
          <a:p>
            <a:pPr eaLnBrk="1" hangingPunct="1"/>
            <a:r>
              <a:rPr lang="en-US" sz="800" dirty="0" smtClean="0"/>
              <a:t>2- David Scott                                                        18- Frances Dunbar</a:t>
            </a:r>
            <a:endParaRPr lang="en-US" sz="800" dirty="0"/>
          </a:p>
          <a:p>
            <a:pPr eaLnBrk="1" hangingPunct="1"/>
            <a:r>
              <a:rPr lang="en-US" sz="800" dirty="0" smtClean="0"/>
              <a:t>4- Tomasa Molina		19- Maria Carrera</a:t>
            </a:r>
          </a:p>
          <a:p>
            <a:pPr eaLnBrk="1" hangingPunct="1"/>
            <a:r>
              <a:rPr lang="en-US" sz="800" dirty="0" smtClean="0"/>
              <a:t>4-Raqual Morales		19- Janette Hannah	</a:t>
            </a:r>
          </a:p>
          <a:p>
            <a:pPr eaLnBrk="1" hangingPunct="1"/>
            <a:r>
              <a:rPr lang="en-US" sz="800" dirty="0" smtClean="0"/>
              <a:t>4- Camilla Mossgraber	19- Norah Howland	</a:t>
            </a:r>
          </a:p>
          <a:p>
            <a:pPr eaLnBrk="1" hangingPunct="1"/>
            <a:r>
              <a:rPr lang="en-US" sz="800" dirty="0" smtClean="0"/>
              <a:t>4- Aledia Nieves                                                    19- Vonjula Thompson</a:t>
            </a:r>
          </a:p>
          <a:p>
            <a:pPr eaLnBrk="1" hangingPunct="1"/>
            <a:r>
              <a:rPr lang="en-US" sz="800" dirty="0" smtClean="0"/>
              <a:t>4- Susan Roumpapas                                           21-  Frenchie Granger	</a:t>
            </a:r>
          </a:p>
          <a:p>
            <a:pPr eaLnBrk="1" hangingPunct="1"/>
            <a:r>
              <a:rPr lang="en-US" sz="800" dirty="0" smtClean="0"/>
              <a:t>7- Roslind Colquitt                                               21- Carolyn Greer</a:t>
            </a:r>
          </a:p>
          <a:p>
            <a:pPr eaLnBrk="1" hangingPunct="1"/>
            <a:r>
              <a:rPr lang="en-US" sz="800" dirty="0" smtClean="0"/>
              <a:t>7- Jeanette Randolph                                          22- Chelsi Davis</a:t>
            </a:r>
          </a:p>
          <a:p>
            <a:pPr eaLnBrk="1" hangingPunct="1"/>
            <a:r>
              <a:rPr lang="en-US" sz="800" dirty="0" smtClean="0"/>
              <a:t>8- Chrisann Sasso                                                 23- Karen Castellano</a:t>
            </a:r>
          </a:p>
          <a:p>
            <a:pPr eaLnBrk="1" hangingPunct="1"/>
            <a:r>
              <a:rPr lang="en-US" sz="800" dirty="0" smtClean="0"/>
              <a:t>8- Cynthia Sepulveda                                          23- Ruthene Givens </a:t>
            </a:r>
          </a:p>
          <a:p>
            <a:pPr eaLnBrk="1" hangingPunct="1"/>
            <a:r>
              <a:rPr lang="en-US" sz="800" dirty="0" smtClean="0"/>
              <a:t>9- Cheryl Dyer		23- Melverna Mason</a:t>
            </a:r>
          </a:p>
          <a:p>
            <a:pPr eaLnBrk="1" hangingPunct="1"/>
            <a:r>
              <a:rPr lang="en-US" sz="800" dirty="0" smtClean="0"/>
              <a:t>9- Tiffiney Gray		24- Marilyn Maldonado</a:t>
            </a:r>
          </a:p>
          <a:p>
            <a:pPr eaLnBrk="1" hangingPunct="1"/>
            <a:r>
              <a:rPr lang="en-US" sz="800" dirty="0" smtClean="0"/>
              <a:t>10- Mitra Del Toro		24-Doribel Martinez</a:t>
            </a:r>
          </a:p>
          <a:p>
            <a:pPr eaLnBrk="1" hangingPunct="1"/>
            <a:r>
              <a:rPr lang="en-US" sz="800" dirty="0" smtClean="0"/>
              <a:t>11- Migdalia Hernandez	25- Michael Georgetti</a:t>
            </a:r>
          </a:p>
          <a:p>
            <a:pPr eaLnBrk="1" hangingPunct="1"/>
            <a:r>
              <a:rPr lang="en-US" sz="800" dirty="0" smtClean="0"/>
              <a:t>11- Robert Moten		26- Pamela Francis</a:t>
            </a:r>
          </a:p>
          <a:p>
            <a:pPr eaLnBrk="1" hangingPunct="1"/>
            <a:r>
              <a:rPr lang="en-US" sz="800" dirty="0" smtClean="0"/>
              <a:t>11- Ivelisse Nieves		28- Janice Carson</a:t>
            </a:r>
          </a:p>
          <a:p>
            <a:pPr eaLnBrk="1" hangingPunct="1"/>
            <a:r>
              <a:rPr lang="en-US" sz="800" dirty="0" smtClean="0"/>
              <a:t>11- Georgia Wilson                                              29- Nancy Case</a:t>
            </a:r>
          </a:p>
          <a:p>
            <a:pPr eaLnBrk="1" hangingPunct="1"/>
            <a:r>
              <a:rPr lang="en-US" sz="800" dirty="0" smtClean="0"/>
              <a:t>14- Gloria Walker                                                 29- Donnie Leigh</a:t>
            </a:r>
          </a:p>
          <a:p>
            <a:pPr eaLnBrk="1" hangingPunct="1"/>
            <a:r>
              <a:rPr lang="en-US" sz="800" dirty="0" smtClean="0"/>
              <a:t>14- Robert Daniels                                               29- Terry </a:t>
            </a:r>
            <a:r>
              <a:rPr lang="en-US" sz="800" dirty="0" err="1" smtClean="0"/>
              <a:t>Spiva</a:t>
            </a:r>
            <a:endParaRPr lang="en-US" sz="800" dirty="0" smtClean="0"/>
          </a:p>
          <a:p>
            <a:pPr eaLnBrk="1" hangingPunct="1"/>
            <a:r>
              <a:rPr lang="en-US" sz="800" dirty="0" smtClean="0"/>
              <a:t>16- Margaret </a:t>
            </a:r>
            <a:r>
              <a:rPr lang="en-US" sz="800" dirty="0" err="1" smtClean="0"/>
              <a:t>Spinelli</a:t>
            </a:r>
            <a:r>
              <a:rPr lang="en-US" sz="800" dirty="0" smtClean="0"/>
              <a:t>                                           30- Cora Bell</a:t>
            </a:r>
          </a:p>
          <a:p>
            <a:pPr eaLnBrk="1" hangingPunct="1"/>
            <a:r>
              <a:rPr lang="en-US" sz="800" dirty="0" smtClean="0"/>
              <a:t>                                                                                  30- </a:t>
            </a:r>
            <a:r>
              <a:rPr lang="en-US" sz="800" smtClean="0"/>
              <a:t>Sharron Tisdale</a:t>
            </a:r>
            <a:endParaRPr lang="en-US" sz="800" dirty="0" smtClean="0"/>
          </a:p>
          <a:p>
            <a:pPr eaLnBrk="1" hangingPunct="1"/>
            <a:endParaRPr lang="en-US" sz="800" dirty="0" smtClean="0"/>
          </a:p>
          <a:p>
            <a:pPr eaLnBrk="1" hangingPunct="1"/>
            <a:r>
              <a:rPr lang="en-US" sz="800" dirty="0" smtClean="0"/>
              <a:t>													</a:t>
            </a:r>
          </a:p>
          <a:p>
            <a:pPr eaLnBrk="1" hangingPunct="1"/>
            <a:r>
              <a:rPr lang="en-US" sz="800" dirty="0" smtClean="0"/>
              <a:t>							      		</a:t>
            </a:r>
          </a:p>
          <a:p>
            <a:pPr eaLnBrk="1" hangingPunct="1"/>
            <a:endParaRPr lang="en-US" sz="800" dirty="0" smtClean="0"/>
          </a:p>
          <a:p>
            <a:pPr eaLnBrk="1" hangingPunct="1"/>
            <a:r>
              <a:rPr lang="en-US" sz="800" dirty="0" smtClean="0"/>
              <a:t>					</a:t>
            </a:r>
          </a:p>
          <a:p>
            <a:pPr eaLnBrk="1" hangingPunct="1"/>
            <a:r>
              <a:rPr lang="en-US" sz="1000" dirty="0" smtClean="0"/>
              <a:t>				</a:t>
            </a:r>
          </a:p>
          <a:p>
            <a:pPr eaLnBrk="1" hangingPunct="1"/>
            <a:endParaRPr lang="en-US" sz="1000" dirty="0" smtClean="0"/>
          </a:p>
          <a:p>
            <a:pPr eaLnBrk="1" hangingPunct="1"/>
            <a:r>
              <a:rPr lang="en-US" sz="800" dirty="0" smtClean="0"/>
              <a:t>                                                                                                                  </a:t>
            </a:r>
          </a:p>
          <a:p>
            <a:pPr eaLnBrk="1" hangingPunct="1"/>
            <a:r>
              <a:rPr lang="en-US" sz="800" dirty="0" smtClean="0"/>
              <a:t>                                                                                                                                                                                                                             </a:t>
            </a:r>
          </a:p>
          <a:p>
            <a:pPr eaLnBrk="1" hangingPunct="1"/>
            <a:r>
              <a:rPr lang="en-US" sz="800" dirty="0" smtClean="0"/>
              <a:t>  </a:t>
            </a:r>
          </a:p>
          <a:p>
            <a:pPr eaLnBrk="1" hangingPunct="1"/>
            <a:endParaRPr lang="en-US" sz="800" dirty="0" smtClean="0"/>
          </a:p>
          <a:p>
            <a:pPr eaLnBrk="1" hangingPunct="1"/>
            <a:endParaRPr lang="en-US" sz="800" dirty="0" smtClean="0"/>
          </a:p>
          <a:p>
            <a:pPr eaLnBrk="1" hangingPunct="1"/>
            <a:endParaRPr lang="en-US" sz="800" dirty="0" smtClean="0"/>
          </a:p>
          <a:p>
            <a:pPr eaLnBrk="1" hangingPunct="1"/>
            <a:endParaRPr lang="en-US" sz="800" dirty="0" smtClean="0"/>
          </a:p>
          <a:p>
            <a:pPr eaLnBrk="1" hangingPunct="1"/>
            <a:endParaRPr lang="en-US" sz="800" dirty="0" smtClean="0"/>
          </a:p>
          <a:p>
            <a:pPr eaLnBrk="1" hangingPunct="1"/>
            <a:endParaRPr lang="en-US" sz="800" dirty="0" smtClean="0"/>
          </a:p>
          <a:p>
            <a:pPr eaLnBrk="1" hangingPunct="1"/>
            <a:endParaRPr lang="en-US" b="1" dirty="0" smtClean="0"/>
          </a:p>
          <a:p>
            <a:pPr eaLnBrk="1" hangingPunct="1"/>
            <a:endParaRPr lang="en-US" sz="2800" b="1" dirty="0" smtClean="0"/>
          </a:p>
        </p:txBody>
      </p:sp>
      <p:sp>
        <p:nvSpPr>
          <p:cNvPr id="22531" name="Rectangle 6"/>
          <p:cNvSpPr>
            <a:spLocks noGrp="1"/>
          </p:cNvSpPr>
          <p:nvPr>
            <p:ph type="body" sz="half" idx="4294967295"/>
          </p:nvPr>
        </p:nvSpPr>
        <p:spPr>
          <a:xfrm>
            <a:off x="3505200" y="1676399"/>
            <a:ext cx="3200400" cy="5791200"/>
          </a:xfrm>
          <a:solidFill>
            <a:schemeClr val="bg1"/>
          </a:solidFill>
          <a:ln w="57150">
            <a:solidFill>
              <a:schemeClr val="tx1"/>
            </a:solidFill>
          </a:ln>
        </p:spPr>
        <p:txBody>
          <a:bodyPr/>
          <a:lstStyle/>
          <a:p>
            <a:pPr>
              <a:buFont typeface="Arial" charset="0"/>
              <a:buNone/>
            </a:pPr>
            <a:r>
              <a:rPr lang="en-US" sz="1400" dirty="0" smtClean="0"/>
              <a:t>		</a:t>
            </a:r>
            <a:r>
              <a:rPr lang="en-US" sz="1600" dirty="0" smtClean="0"/>
              <a:t>DECEMBER 2011</a:t>
            </a:r>
          </a:p>
          <a:p>
            <a:pPr>
              <a:buFont typeface="Arial" charset="0"/>
              <a:buNone/>
            </a:pPr>
            <a:r>
              <a:rPr lang="en-US" sz="800" dirty="0" smtClean="0"/>
              <a:t>1- Lauren Breedy		16- Shelia Sanchez</a:t>
            </a:r>
          </a:p>
          <a:p>
            <a:pPr>
              <a:buFont typeface="Arial" charset="0"/>
              <a:buNone/>
            </a:pPr>
            <a:r>
              <a:rPr lang="en-US" sz="800" dirty="0" smtClean="0"/>
              <a:t>2-Jordan Rinaldi		17- Curtisha Hopson</a:t>
            </a:r>
          </a:p>
          <a:p>
            <a:pPr>
              <a:buFont typeface="Arial" charset="0"/>
              <a:buNone/>
            </a:pPr>
            <a:r>
              <a:rPr lang="en-US" sz="800" dirty="0" smtClean="0"/>
              <a:t>3- Margaret Doyle		19- Audrey Bell</a:t>
            </a:r>
          </a:p>
          <a:p>
            <a:pPr>
              <a:buFont typeface="Arial" charset="0"/>
              <a:buNone/>
            </a:pPr>
            <a:r>
              <a:rPr lang="en-US" sz="800" dirty="0" smtClean="0"/>
              <a:t>3- Sandra Pardy		20- Sheila Lewis- Johnson</a:t>
            </a:r>
          </a:p>
          <a:p>
            <a:pPr>
              <a:buFont typeface="Arial" charset="0"/>
              <a:buNone/>
            </a:pPr>
            <a:r>
              <a:rPr lang="en-US" sz="800" dirty="0" smtClean="0"/>
              <a:t>3- Laurie Walker		20- Maria Otero-Rivera</a:t>
            </a:r>
          </a:p>
          <a:p>
            <a:pPr>
              <a:buFont typeface="Arial" charset="0"/>
              <a:buNone/>
            </a:pPr>
            <a:r>
              <a:rPr lang="en-US" sz="800" dirty="0" smtClean="0"/>
              <a:t>4- Santa Feliciano		21- Susan Amann</a:t>
            </a:r>
          </a:p>
          <a:p>
            <a:pPr>
              <a:buFont typeface="Arial" charset="0"/>
              <a:buNone/>
            </a:pPr>
            <a:r>
              <a:rPr lang="en-US" sz="800" dirty="0" smtClean="0"/>
              <a:t>4- Kathleen Kuehne		21- Charlene Burroughs</a:t>
            </a:r>
          </a:p>
          <a:p>
            <a:pPr>
              <a:buFont typeface="Arial" charset="0"/>
              <a:buNone/>
            </a:pPr>
            <a:r>
              <a:rPr lang="en-US" sz="800" dirty="0" smtClean="0"/>
              <a:t>7- Jessie Momodu		22- Jaqueline Alston</a:t>
            </a:r>
          </a:p>
          <a:p>
            <a:pPr>
              <a:buFont typeface="Arial" charset="0"/>
              <a:buNone/>
            </a:pPr>
            <a:r>
              <a:rPr lang="en-US" sz="800" dirty="0" smtClean="0"/>
              <a:t>7- Jazmin Rivera                                                    	22- </a:t>
            </a:r>
            <a:r>
              <a:rPr lang="en-US" sz="800" dirty="0"/>
              <a:t>L</a:t>
            </a:r>
            <a:r>
              <a:rPr lang="en-US" sz="800" dirty="0" smtClean="0"/>
              <a:t>ori Powers	</a:t>
            </a:r>
          </a:p>
          <a:p>
            <a:pPr>
              <a:buFont typeface="Arial" charset="0"/>
              <a:buNone/>
            </a:pPr>
            <a:r>
              <a:rPr lang="en-US" sz="800" dirty="0" smtClean="0"/>
              <a:t>8- Beky Carter		22- Tylynn Resha</a:t>
            </a:r>
          </a:p>
          <a:p>
            <a:pPr>
              <a:buFont typeface="Arial" charset="0"/>
              <a:buNone/>
            </a:pPr>
            <a:r>
              <a:rPr lang="en-US" sz="800" dirty="0" smtClean="0"/>
              <a:t>8- Judy Goins		22- Jesus Reyes	</a:t>
            </a:r>
          </a:p>
          <a:p>
            <a:pPr>
              <a:buFont typeface="Arial" charset="0"/>
              <a:buNone/>
            </a:pPr>
            <a:r>
              <a:rPr lang="en-US" sz="800" dirty="0" smtClean="0"/>
              <a:t>8- Damita McCoullough                                      24- Doris King</a:t>
            </a:r>
          </a:p>
          <a:p>
            <a:pPr>
              <a:buFont typeface="Arial" charset="0"/>
              <a:buNone/>
            </a:pPr>
            <a:r>
              <a:rPr lang="en-US" sz="800" dirty="0" smtClean="0"/>
              <a:t>8- Wanda Perez		24- Vanessa Peterson</a:t>
            </a:r>
          </a:p>
          <a:p>
            <a:pPr>
              <a:buFont typeface="Arial" charset="0"/>
              <a:buNone/>
            </a:pPr>
            <a:r>
              <a:rPr lang="en-US" sz="800" dirty="0" smtClean="0"/>
              <a:t>9- Michael Bruce		26- Cassandra Christian</a:t>
            </a:r>
          </a:p>
          <a:p>
            <a:pPr>
              <a:buFont typeface="Arial" charset="0"/>
              <a:buNone/>
            </a:pPr>
            <a:r>
              <a:rPr lang="en-US" sz="800" dirty="0" smtClean="0"/>
              <a:t>9- Linda Hocking		26- Chermish Wilcox</a:t>
            </a:r>
          </a:p>
          <a:p>
            <a:pPr>
              <a:buFont typeface="Arial" charset="0"/>
              <a:buNone/>
            </a:pPr>
            <a:r>
              <a:rPr lang="en-US" sz="800" dirty="0" smtClean="0"/>
              <a:t>10- Cynthia Jacobs-Williams	27- Sherphine Dailey</a:t>
            </a:r>
          </a:p>
          <a:p>
            <a:pPr>
              <a:buFont typeface="Arial" charset="0"/>
              <a:buNone/>
            </a:pPr>
            <a:r>
              <a:rPr lang="en-US" sz="800" dirty="0" smtClean="0"/>
              <a:t>11- Donna Berner		28- Betty Bellamy</a:t>
            </a:r>
          </a:p>
          <a:p>
            <a:pPr>
              <a:buFont typeface="Arial" charset="0"/>
              <a:buNone/>
            </a:pPr>
            <a:r>
              <a:rPr lang="en-US" sz="800" dirty="0" smtClean="0"/>
              <a:t>14- Joan Harris		29- Anita Jones</a:t>
            </a:r>
          </a:p>
          <a:p>
            <a:pPr>
              <a:buFont typeface="Arial" charset="0"/>
              <a:buNone/>
            </a:pPr>
            <a:r>
              <a:rPr lang="en-US" sz="800" dirty="0" smtClean="0"/>
              <a:t>15- Thomas McKenize		30- Georgene Taylor</a:t>
            </a:r>
          </a:p>
          <a:p>
            <a:pPr>
              <a:buFont typeface="Arial" charset="0"/>
              <a:buNone/>
            </a:pPr>
            <a:r>
              <a:rPr lang="en-US" sz="800" dirty="0" smtClean="0"/>
              <a:t>15- Freedia Ogden</a:t>
            </a:r>
          </a:p>
          <a:p>
            <a:pPr>
              <a:buFont typeface="Arial" charset="0"/>
              <a:buNone/>
            </a:pPr>
            <a:r>
              <a:rPr lang="en-US" sz="800" dirty="0" smtClean="0"/>
              <a:t>					</a:t>
            </a:r>
          </a:p>
          <a:p>
            <a:pPr>
              <a:lnSpc>
                <a:spcPct val="80000"/>
              </a:lnSpc>
              <a:buFont typeface="Arial" charset="0"/>
              <a:buNone/>
            </a:pPr>
            <a:endParaRPr lang="en-US" sz="400" dirty="0" smtClean="0"/>
          </a:p>
          <a:p>
            <a:pPr>
              <a:lnSpc>
                <a:spcPct val="80000"/>
              </a:lnSpc>
              <a:buFont typeface="Arial" charset="0"/>
              <a:buNone/>
            </a:pPr>
            <a:r>
              <a:rPr lang="en-US" sz="300" b="1" dirty="0" smtClean="0"/>
              <a:t>	                                                                 </a:t>
            </a:r>
          </a:p>
          <a:p>
            <a:pPr>
              <a:lnSpc>
                <a:spcPct val="80000"/>
              </a:lnSpc>
              <a:buFont typeface="Arial" charset="0"/>
              <a:buNone/>
            </a:pPr>
            <a:r>
              <a:rPr lang="en-US" sz="600" b="1" dirty="0" smtClean="0"/>
              <a:t>                </a:t>
            </a:r>
            <a:endParaRPr lang="en-US" sz="300" b="1" dirty="0" smtClean="0"/>
          </a:p>
          <a:p>
            <a:pPr algn="ctr">
              <a:lnSpc>
                <a:spcPct val="80000"/>
              </a:lnSpc>
              <a:buFont typeface="Arial" charset="0"/>
              <a:buNone/>
            </a:pPr>
            <a:endParaRPr lang="en-US" sz="600" b="1" dirty="0" smtClean="0"/>
          </a:p>
          <a:p>
            <a:pPr algn="ctr">
              <a:lnSpc>
                <a:spcPct val="80000"/>
              </a:lnSpc>
              <a:buFont typeface="Arial" charset="0"/>
              <a:buNone/>
            </a:pPr>
            <a:endParaRPr lang="en-US" sz="400" b="1" dirty="0" smtClean="0"/>
          </a:p>
          <a:p>
            <a:pPr algn="ctr">
              <a:lnSpc>
                <a:spcPct val="80000"/>
              </a:lnSpc>
              <a:buFont typeface="Arial" charset="0"/>
              <a:buNone/>
            </a:pPr>
            <a:endParaRPr lang="en-US" sz="200" b="1" dirty="0" smtClean="0"/>
          </a:p>
          <a:p>
            <a:pPr>
              <a:lnSpc>
                <a:spcPct val="80000"/>
              </a:lnSpc>
              <a:buFont typeface="Arial" charset="0"/>
              <a:buNone/>
            </a:pPr>
            <a:endParaRPr lang="en-US" sz="100" b="1" dirty="0" smtClean="0"/>
          </a:p>
          <a:p>
            <a:pPr>
              <a:lnSpc>
                <a:spcPct val="80000"/>
              </a:lnSpc>
              <a:buFont typeface="Arial" charset="0"/>
              <a:buNone/>
            </a:pPr>
            <a:endParaRPr lang="en-US" sz="500" dirty="0" smtClean="0"/>
          </a:p>
          <a:p>
            <a:pPr>
              <a:lnSpc>
                <a:spcPct val="80000"/>
              </a:lnSpc>
              <a:buFont typeface="Arial" charset="0"/>
              <a:buNone/>
            </a:pPr>
            <a:endParaRPr lang="en-US" sz="100" dirty="0" smtClean="0"/>
          </a:p>
          <a:p>
            <a:pPr>
              <a:lnSpc>
                <a:spcPct val="80000"/>
              </a:lnSpc>
              <a:buFont typeface="Arial" charset="0"/>
              <a:buNone/>
            </a:pPr>
            <a:endParaRPr lang="en-US" sz="100" dirty="0" smtClean="0"/>
          </a:p>
          <a:p>
            <a:pPr>
              <a:lnSpc>
                <a:spcPct val="80000"/>
              </a:lnSpc>
              <a:buFont typeface="Arial" charset="0"/>
              <a:buNone/>
            </a:pPr>
            <a:endParaRPr lang="en-US" sz="100" dirty="0" smtClean="0"/>
          </a:p>
          <a:p>
            <a:pPr>
              <a:lnSpc>
                <a:spcPct val="80000"/>
              </a:lnSpc>
              <a:buFont typeface="Arial" charset="0"/>
              <a:buNone/>
            </a:pPr>
            <a:endParaRPr lang="en-US" sz="100" dirty="0" smtClean="0"/>
          </a:p>
          <a:p>
            <a:pPr>
              <a:lnSpc>
                <a:spcPct val="80000"/>
              </a:lnSpc>
              <a:buFont typeface="Arial" charset="0"/>
              <a:buNone/>
            </a:pPr>
            <a:r>
              <a:rPr lang="en-US" sz="100" dirty="0" smtClean="0"/>
              <a:t>		</a:t>
            </a:r>
          </a:p>
          <a:p>
            <a:pPr>
              <a:lnSpc>
                <a:spcPct val="80000"/>
              </a:lnSpc>
              <a:buFont typeface="Arial" charset="0"/>
              <a:buNone/>
            </a:pPr>
            <a:endParaRPr lang="en-US" sz="200" dirty="0" smtClean="0"/>
          </a:p>
          <a:p>
            <a:pPr>
              <a:lnSpc>
                <a:spcPct val="80000"/>
              </a:lnSpc>
              <a:buFont typeface="Arial" charset="0"/>
              <a:buNone/>
            </a:pPr>
            <a:endParaRPr lang="en-US" sz="100" dirty="0" smtClean="0"/>
          </a:p>
          <a:p>
            <a:pPr>
              <a:lnSpc>
                <a:spcPct val="80000"/>
              </a:lnSpc>
              <a:buFont typeface="Arial" charset="0"/>
              <a:buNone/>
            </a:pPr>
            <a:r>
              <a:rPr lang="en-US" sz="2800" b="1" dirty="0" smtClean="0"/>
              <a:t> </a:t>
            </a:r>
          </a:p>
          <a:p>
            <a:pPr>
              <a:lnSpc>
                <a:spcPct val="80000"/>
              </a:lnSpc>
              <a:buFont typeface="Arial" charset="0"/>
              <a:buNone/>
            </a:pPr>
            <a:r>
              <a:rPr lang="en-US" sz="2800" b="1" dirty="0" smtClean="0"/>
              <a:t>                                                                           </a:t>
            </a:r>
          </a:p>
          <a:p>
            <a:pPr lvl="2">
              <a:lnSpc>
                <a:spcPct val="80000"/>
              </a:lnSpc>
              <a:buFont typeface="Arial" charset="0"/>
              <a:buNone/>
            </a:pPr>
            <a:r>
              <a:rPr lang="en-US" sz="2000" b="1" dirty="0" smtClean="0"/>
              <a:t>                                                                           </a:t>
            </a:r>
          </a:p>
        </p:txBody>
      </p:sp>
      <p:pic>
        <p:nvPicPr>
          <p:cNvPr id="22532" name="Picture 3" descr="C:\Program Files\Microsoft Office\MEDIA\CAGCAT10\j0295241.gif"/>
          <p:cNvPicPr>
            <a:picLocks noChangeAspect="1" noChangeArrowheads="1" noCrop="1"/>
          </p:cNvPicPr>
          <p:nvPr/>
        </p:nvPicPr>
        <p:blipFill>
          <a:blip r:embed="rId3"/>
          <a:srcRect/>
          <a:stretch>
            <a:fillRect/>
          </a:stretch>
        </p:blipFill>
        <p:spPr bwMode="auto">
          <a:xfrm>
            <a:off x="0" y="609600"/>
            <a:ext cx="609600" cy="901700"/>
          </a:xfrm>
          <a:prstGeom prst="rect">
            <a:avLst/>
          </a:prstGeom>
          <a:noFill/>
          <a:ln w="9525">
            <a:noFill/>
            <a:miter lim="800000"/>
            <a:headEnd/>
            <a:tailEnd/>
          </a:ln>
        </p:spPr>
      </p:pic>
      <p:pic>
        <p:nvPicPr>
          <p:cNvPr id="22533" name="Picture 3" descr="C:\Program Files\Microsoft Office\MEDIA\CAGCAT10\j0295241.gif"/>
          <p:cNvPicPr>
            <a:picLocks noChangeAspect="1" noChangeArrowheads="1" noCrop="1"/>
          </p:cNvPicPr>
          <p:nvPr/>
        </p:nvPicPr>
        <p:blipFill>
          <a:blip r:embed="rId3"/>
          <a:srcRect/>
          <a:stretch>
            <a:fillRect/>
          </a:stretch>
        </p:blipFill>
        <p:spPr bwMode="auto">
          <a:xfrm>
            <a:off x="6096000" y="609600"/>
            <a:ext cx="609600" cy="898525"/>
          </a:xfrm>
          <a:prstGeom prst="rect">
            <a:avLst/>
          </a:prstGeom>
          <a:noFill/>
          <a:ln w="9525">
            <a:noFill/>
            <a:miter lim="800000"/>
            <a:headEnd/>
            <a:tailEnd/>
          </a:ln>
        </p:spPr>
      </p:pic>
      <p:pic>
        <p:nvPicPr>
          <p:cNvPr id="22534" name="Picture 9" descr="dglxasset[1]"/>
          <p:cNvPicPr>
            <a:picLocks noChangeAspect="1" noChangeArrowheads="1"/>
          </p:cNvPicPr>
          <p:nvPr/>
        </p:nvPicPr>
        <p:blipFill>
          <a:blip r:embed="rId4"/>
          <a:srcRect/>
          <a:stretch>
            <a:fillRect/>
          </a:stretch>
        </p:blipFill>
        <p:spPr bwMode="auto">
          <a:xfrm>
            <a:off x="990600" y="5876925"/>
            <a:ext cx="1824856" cy="1285875"/>
          </a:xfrm>
          <a:prstGeom prst="rect">
            <a:avLst/>
          </a:prstGeom>
          <a:noFill/>
          <a:ln w="9525">
            <a:noFill/>
            <a:miter lim="800000"/>
            <a:headEnd/>
            <a:tailEnd/>
          </a:ln>
        </p:spPr>
      </p:pic>
      <p:pic>
        <p:nvPicPr>
          <p:cNvPr id="22535" name="Picture 13" descr="dglxasset[1]"/>
          <p:cNvPicPr>
            <a:picLocks noChangeAspect="1" noChangeArrowheads="1"/>
          </p:cNvPicPr>
          <p:nvPr/>
        </p:nvPicPr>
        <p:blipFill>
          <a:blip r:embed="rId4"/>
          <a:srcRect/>
          <a:stretch>
            <a:fillRect/>
          </a:stretch>
        </p:blipFill>
        <p:spPr bwMode="auto">
          <a:xfrm>
            <a:off x="4347903" y="5791200"/>
            <a:ext cx="1748097" cy="1296888"/>
          </a:xfrm>
          <a:prstGeom prst="rect">
            <a:avLst/>
          </a:prstGeom>
          <a:noFill/>
          <a:ln w="9525">
            <a:noFill/>
            <a:miter lim="800000"/>
            <a:headEnd/>
            <a:tailEnd/>
          </a:ln>
        </p:spPr>
      </p:pic>
      <p:sp>
        <p:nvSpPr>
          <p:cNvPr id="22537" name="Text Box 15"/>
          <p:cNvSpPr txBox="1">
            <a:spLocks noChangeArrowheads="1"/>
          </p:cNvSpPr>
          <p:nvPr/>
        </p:nvSpPr>
        <p:spPr bwMode="auto">
          <a:xfrm>
            <a:off x="3505200" y="7600716"/>
            <a:ext cx="3200400" cy="553998"/>
          </a:xfrm>
          <a:prstGeom prst="rect">
            <a:avLst/>
          </a:prstGeom>
          <a:noFill/>
          <a:ln w="9525">
            <a:noFill/>
            <a:miter lim="800000"/>
            <a:headEnd/>
            <a:tailEnd/>
          </a:ln>
        </p:spPr>
        <p:txBody>
          <a:bodyPr>
            <a:spAutoFit/>
          </a:bodyPr>
          <a:lstStyle/>
          <a:p>
            <a:pPr>
              <a:spcBef>
                <a:spcPct val="50000"/>
              </a:spcBef>
            </a:pPr>
            <a:endParaRPr lang="en-US" sz="1200" dirty="0" smtClean="0"/>
          </a:p>
          <a:p>
            <a:pPr>
              <a:spcBef>
                <a:spcPct val="50000"/>
              </a:spcBef>
            </a:pPr>
            <a:r>
              <a:rPr lang="en-US" sz="1200" dirty="0"/>
              <a:t> </a:t>
            </a:r>
            <a:r>
              <a:rPr lang="en-US" sz="1200" dirty="0" smtClean="0"/>
              <a:t>                  </a:t>
            </a:r>
          </a:p>
        </p:txBody>
      </p:sp>
      <p:sp>
        <p:nvSpPr>
          <p:cNvPr id="22538" name="Line 17"/>
          <p:cNvSpPr>
            <a:spLocks noChangeShapeType="1"/>
          </p:cNvSpPr>
          <p:nvPr/>
        </p:nvSpPr>
        <p:spPr bwMode="auto">
          <a:xfrm>
            <a:off x="304800" y="7620000"/>
            <a:ext cx="2667000" cy="0"/>
          </a:xfrm>
          <a:prstGeom prst="line">
            <a:avLst/>
          </a:prstGeom>
          <a:noFill/>
          <a:ln w="9525">
            <a:solidFill>
              <a:schemeClr val="tx1"/>
            </a:solidFill>
            <a:round/>
            <a:headEnd/>
            <a:tailEnd/>
          </a:ln>
        </p:spPr>
        <p:txBody>
          <a:bodyPr/>
          <a:lstStyle/>
          <a:p>
            <a:endParaRPr lang="en-US" dirty="0"/>
          </a:p>
        </p:txBody>
      </p:sp>
      <p:sp>
        <p:nvSpPr>
          <p:cNvPr id="22539" name="Line 18"/>
          <p:cNvSpPr>
            <a:spLocks noChangeShapeType="1"/>
          </p:cNvSpPr>
          <p:nvPr/>
        </p:nvSpPr>
        <p:spPr bwMode="auto">
          <a:xfrm>
            <a:off x="2971800" y="7696200"/>
            <a:ext cx="0" cy="1219200"/>
          </a:xfrm>
          <a:prstGeom prst="line">
            <a:avLst/>
          </a:prstGeom>
          <a:noFill/>
          <a:ln w="9525">
            <a:solidFill>
              <a:schemeClr val="tx1"/>
            </a:solidFill>
            <a:round/>
            <a:headEnd/>
            <a:tailEnd/>
          </a:ln>
        </p:spPr>
        <p:txBody>
          <a:bodyPr/>
          <a:lstStyle/>
          <a:p>
            <a:endParaRPr lang="en-US" dirty="0"/>
          </a:p>
        </p:txBody>
      </p:sp>
      <p:sp>
        <p:nvSpPr>
          <p:cNvPr id="22540" name="Line 19"/>
          <p:cNvSpPr>
            <a:spLocks noChangeShapeType="1"/>
          </p:cNvSpPr>
          <p:nvPr/>
        </p:nvSpPr>
        <p:spPr bwMode="auto">
          <a:xfrm>
            <a:off x="304800" y="7620000"/>
            <a:ext cx="0" cy="1371600"/>
          </a:xfrm>
          <a:prstGeom prst="line">
            <a:avLst/>
          </a:prstGeom>
          <a:noFill/>
          <a:ln w="9525">
            <a:solidFill>
              <a:schemeClr val="tx1"/>
            </a:solidFill>
            <a:round/>
            <a:headEnd/>
            <a:tailEnd/>
          </a:ln>
        </p:spPr>
        <p:txBody>
          <a:bodyPr/>
          <a:lstStyle/>
          <a:p>
            <a:endParaRPr lang="en-US" dirty="0"/>
          </a:p>
        </p:txBody>
      </p:sp>
      <p:sp>
        <p:nvSpPr>
          <p:cNvPr id="22541" name="Line 20"/>
          <p:cNvSpPr>
            <a:spLocks noChangeShapeType="1"/>
          </p:cNvSpPr>
          <p:nvPr/>
        </p:nvSpPr>
        <p:spPr bwMode="auto">
          <a:xfrm>
            <a:off x="304800" y="8991600"/>
            <a:ext cx="2667000" cy="0"/>
          </a:xfrm>
          <a:prstGeom prst="line">
            <a:avLst/>
          </a:prstGeom>
          <a:noFill/>
          <a:ln w="9525">
            <a:solidFill>
              <a:schemeClr val="tx1"/>
            </a:solidFill>
            <a:round/>
            <a:headEnd/>
            <a:tailEnd/>
          </a:ln>
        </p:spPr>
        <p:txBody>
          <a:bodyPr/>
          <a:lstStyle/>
          <a:p>
            <a:endParaRPr lang="en-US" dirty="0"/>
          </a:p>
        </p:txBody>
      </p:sp>
      <p:sp>
        <p:nvSpPr>
          <p:cNvPr id="22542" name="Line 21"/>
          <p:cNvSpPr>
            <a:spLocks noChangeShapeType="1"/>
          </p:cNvSpPr>
          <p:nvPr/>
        </p:nvSpPr>
        <p:spPr bwMode="auto">
          <a:xfrm>
            <a:off x="2971800" y="7620000"/>
            <a:ext cx="0" cy="1371600"/>
          </a:xfrm>
          <a:prstGeom prst="line">
            <a:avLst/>
          </a:prstGeom>
          <a:noFill/>
          <a:ln w="9525">
            <a:solidFill>
              <a:schemeClr val="tx1"/>
            </a:solidFill>
            <a:round/>
            <a:headEnd/>
            <a:tailEnd/>
          </a:ln>
        </p:spPr>
        <p:txBody>
          <a:bodyPr/>
          <a:lstStyle/>
          <a:p>
            <a:endParaRPr lang="en-US" dirty="0"/>
          </a:p>
        </p:txBody>
      </p:sp>
      <p:sp>
        <p:nvSpPr>
          <p:cNvPr id="2" name="TextBox 1"/>
          <p:cNvSpPr txBox="1"/>
          <p:nvPr/>
        </p:nvSpPr>
        <p:spPr>
          <a:xfrm>
            <a:off x="304800" y="7620000"/>
            <a:ext cx="2667000" cy="1969770"/>
          </a:xfrm>
          <a:prstGeom prst="rect">
            <a:avLst/>
          </a:prstGeom>
          <a:noFill/>
        </p:spPr>
        <p:txBody>
          <a:bodyPr wrap="square" rtlCol="0">
            <a:spAutoFit/>
          </a:bodyPr>
          <a:lstStyle/>
          <a:p>
            <a:r>
              <a:rPr lang="en-US" sz="1200" b="1" dirty="0" smtClean="0"/>
              <a:t>Useful links to have--------</a:t>
            </a:r>
          </a:p>
          <a:p>
            <a:r>
              <a:rPr lang="en-US" dirty="0" smtClean="0"/>
              <a:t>Rochester City School District-</a:t>
            </a:r>
          </a:p>
          <a:p>
            <a:r>
              <a:rPr lang="en-US" dirty="0" smtClean="0">
                <a:hlinkClick r:id="rId5"/>
              </a:rPr>
              <a:t>http://rcsdk12.org/rcsd/site/default.asp</a:t>
            </a:r>
            <a:endParaRPr lang="en-US" dirty="0" smtClean="0"/>
          </a:p>
          <a:p>
            <a:r>
              <a:rPr lang="en-US" dirty="0" smtClean="0"/>
              <a:t>Rochester City School District Web Mail-</a:t>
            </a:r>
          </a:p>
          <a:p>
            <a:r>
              <a:rPr lang="en-US" dirty="0" smtClean="0">
                <a:hlinkClick r:id="rId6"/>
              </a:rPr>
              <a:t>http://mail.rcsdk12.org/</a:t>
            </a:r>
            <a:endParaRPr lang="en-US" dirty="0" smtClean="0"/>
          </a:p>
          <a:p>
            <a:r>
              <a:rPr lang="en-US" dirty="0" smtClean="0"/>
              <a:t>Avatar-</a:t>
            </a:r>
          </a:p>
          <a:p>
            <a:r>
              <a:rPr lang="en-US" dirty="0" smtClean="0">
                <a:hlinkClick r:id="rId7"/>
              </a:rPr>
              <a:t>http://rochesterny.courseinsite.com/login.html#</a:t>
            </a:r>
            <a:endParaRPr lang="en-US" dirty="0" smtClean="0"/>
          </a:p>
          <a:p>
            <a:endParaRPr lang="en-US" dirty="0" smtClean="0"/>
          </a:p>
          <a:p>
            <a:endParaRPr lang="en-US" dirty="0"/>
          </a:p>
          <a:p>
            <a:endParaRPr lang="en-US" dirty="0" smtClean="0"/>
          </a:p>
          <a:p>
            <a:endParaRPr lang="en-US" dirty="0"/>
          </a:p>
        </p:txBody>
      </p:sp>
      <p:sp>
        <p:nvSpPr>
          <p:cNvPr id="4" name="TextBox 3"/>
          <p:cNvSpPr txBox="1"/>
          <p:nvPr/>
        </p:nvSpPr>
        <p:spPr>
          <a:xfrm>
            <a:off x="3505200" y="7620000"/>
            <a:ext cx="3200400" cy="1354217"/>
          </a:xfrm>
          <a:prstGeom prst="rect">
            <a:avLst/>
          </a:prstGeom>
          <a:noFill/>
        </p:spPr>
        <p:txBody>
          <a:bodyPr wrap="square" rtlCol="0">
            <a:spAutoFit/>
          </a:bodyPr>
          <a:lstStyle/>
          <a:p>
            <a:r>
              <a:rPr lang="en-US" b="1" dirty="0" smtClean="0"/>
              <a:t>Spotlight-</a:t>
            </a:r>
            <a:r>
              <a:rPr lang="en-US" dirty="0"/>
              <a:t>C</a:t>
            </a:r>
            <a:r>
              <a:rPr lang="en-US" dirty="0" smtClean="0"/>
              <a:t>ongratulations</a:t>
            </a:r>
            <a:r>
              <a:rPr lang="en-US" sz="1200" dirty="0" smtClean="0"/>
              <a:t> </a:t>
            </a:r>
            <a:r>
              <a:rPr lang="en-US" dirty="0" smtClean="0"/>
              <a:t>to Paul Pittinaro,SOTA. He was</a:t>
            </a:r>
          </a:p>
          <a:p>
            <a:r>
              <a:rPr lang="en-US" dirty="0"/>
              <a:t> </a:t>
            </a:r>
            <a:r>
              <a:rPr lang="en-US" dirty="0" smtClean="0"/>
              <a:t>             featured in an article in the Democrat &amp; Chronicle</a:t>
            </a:r>
          </a:p>
          <a:p>
            <a:r>
              <a:rPr lang="en-US" dirty="0"/>
              <a:t> </a:t>
            </a:r>
            <a:r>
              <a:rPr lang="en-US" dirty="0" smtClean="0"/>
              <a:t>             o on November 9, 2011. The article featured </a:t>
            </a:r>
          </a:p>
          <a:p>
            <a:r>
              <a:rPr lang="en-US" dirty="0"/>
              <a:t> </a:t>
            </a:r>
            <a:r>
              <a:rPr lang="en-US" dirty="0" smtClean="0"/>
              <a:t>                 students who are trying to pass the Regents exam in January and how the district is trying to help them. The District and Verizon have a partnership to allow free access to the Internet and issued Netbooks to 100 students. Good luck Paul with this program.</a:t>
            </a:r>
            <a:endParaRPr lang="en-US" dirty="0"/>
          </a:p>
        </p:txBody>
      </p:sp>
      <p:pic>
        <p:nvPicPr>
          <p:cNvPr id="1027" name="Picture 3" descr="C:\Documents and Settings\Property of RAP\Local Settings\Temporary Internet Files\Content.IE5\WTU8MR9J\MM900283774[1].gif"/>
          <p:cNvPicPr>
            <a:picLocks noChangeAspect="1" noChangeArrowheads="1" noCrop="1"/>
          </p:cNvPicPr>
          <p:nvPr/>
        </p:nvPicPr>
        <p:blipFill>
          <a:blip r:embed="rId8">
            <a:extLst>
              <a:ext uri="{28A0092B-C50C-407E-A947-70E740481C1C}">
                <a14:useLocalDpi xmlns:a14="http://schemas.microsoft.com/office/drawing/2010/main" val="0"/>
              </a:ext>
            </a:extLst>
          </a:blip>
          <a:srcRect/>
          <a:stretch>
            <a:fillRect/>
          </a:stretch>
        </p:blipFill>
        <p:spPr bwMode="auto">
          <a:xfrm rot="15270367">
            <a:off x="3601289" y="7829549"/>
            <a:ext cx="523875" cy="46672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64" name="Picture 4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4350" y="800100"/>
            <a:ext cx="5829300" cy="7543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 name="Picture 4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 y="0"/>
            <a:ext cx="7086600" cy="914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1144600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8736</TotalTime>
  <Words>1658</Words>
  <Application>Microsoft Office PowerPoint</Application>
  <PresentationFormat>On-screen Show (4:3)</PresentationFormat>
  <Paragraphs>267</Paragraphs>
  <Slides>5</Slides>
  <Notes>5</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The R.A.P Connection  NOV./DEC.2011                      Volume 47  The Official Publication                                                                  Editor: Mary Lerkins</vt:lpstr>
      <vt:lpstr>PowerPoint Presentation</vt:lpstr>
      <vt:lpstr>PowerPoint Presentation</vt:lpstr>
      <vt:lpstr>                Happy Birthday from R.A.P!!                                                                         According to RAPS latest Information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R.A.P Connection September &amp; October 2010 Volume 34</dc:title>
  <dc:creator>Valued Acer Customer</dc:creator>
  <cp:lastModifiedBy>Dan and Mary</cp:lastModifiedBy>
  <cp:revision>330</cp:revision>
  <cp:lastPrinted>2011-11-16T15:42:03Z</cp:lastPrinted>
  <dcterms:created xsi:type="dcterms:W3CDTF">2010-09-14T00:07:18Z</dcterms:created>
  <dcterms:modified xsi:type="dcterms:W3CDTF">2011-11-29T21:56:40Z</dcterms:modified>
</cp:coreProperties>
</file>